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72"/>
  </p:notesMasterIdLst>
  <p:handoutMasterIdLst>
    <p:handoutMasterId r:id="rId73"/>
  </p:handoutMasterIdLst>
  <p:sldIdLst>
    <p:sldId id="585" r:id="rId2"/>
    <p:sldId id="560" r:id="rId3"/>
    <p:sldId id="575" r:id="rId4"/>
    <p:sldId id="513" r:id="rId5"/>
    <p:sldId id="696" r:id="rId6"/>
    <p:sldId id="678" r:id="rId7"/>
    <p:sldId id="517" r:id="rId8"/>
    <p:sldId id="576" r:id="rId9"/>
    <p:sldId id="689" r:id="rId10"/>
    <p:sldId id="559" r:id="rId11"/>
    <p:sldId id="553" r:id="rId12"/>
    <p:sldId id="578" r:id="rId13"/>
    <p:sldId id="522" r:id="rId14"/>
    <p:sldId id="523" r:id="rId15"/>
    <p:sldId id="524" r:id="rId16"/>
    <p:sldId id="571" r:id="rId17"/>
    <p:sldId id="525" r:id="rId18"/>
    <p:sldId id="526" r:id="rId19"/>
    <p:sldId id="614" r:id="rId20"/>
    <p:sldId id="644" r:id="rId21"/>
    <p:sldId id="579" r:id="rId22"/>
    <p:sldId id="527" r:id="rId23"/>
    <p:sldId id="690" r:id="rId24"/>
    <p:sldId id="692" r:id="rId25"/>
    <p:sldId id="693" r:id="rId26"/>
    <p:sldId id="529" r:id="rId27"/>
    <p:sldId id="568" r:id="rId28"/>
    <p:sldId id="561" r:id="rId29"/>
    <p:sldId id="572" r:id="rId30"/>
    <p:sldId id="562" r:id="rId31"/>
    <p:sldId id="598" r:id="rId32"/>
    <p:sldId id="563" r:id="rId33"/>
    <p:sldId id="564" r:id="rId34"/>
    <p:sldId id="697" r:id="rId35"/>
    <p:sldId id="565" r:id="rId36"/>
    <p:sldId id="566" r:id="rId37"/>
    <p:sldId id="567" r:id="rId38"/>
    <p:sldId id="610" r:id="rId39"/>
    <p:sldId id="660" r:id="rId40"/>
    <p:sldId id="570" r:id="rId41"/>
    <p:sldId id="531" r:id="rId42"/>
    <p:sldId id="658" r:id="rId43"/>
    <p:sldId id="533" r:id="rId44"/>
    <p:sldId id="659" r:id="rId45"/>
    <p:sldId id="661" r:id="rId46"/>
    <p:sldId id="656" r:id="rId47"/>
    <p:sldId id="555" r:id="rId48"/>
    <p:sldId id="676" r:id="rId49"/>
    <p:sldId id="679" r:id="rId50"/>
    <p:sldId id="662" r:id="rId51"/>
    <p:sldId id="674" r:id="rId52"/>
    <p:sldId id="675" r:id="rId53"/>
    <p:sldId id="684" r:id="rId54"/>
    <p:sldId id="687" r:id="rId55"/>
    <p:sldId id="688" r:id="rId56"/>
    <p:sldId id="670" r:id="rId57"/>
    <p:sldId id="648" r:id="rId58"/>
    <p:sldId id="691" r:id="rId59"/>
    <p:sldId id="681" r:id="rId60"/>
    <p:sldId id="638" r:id="rId61"/>
    <p:sldId id="699" r:id="rId62"/>
    <p:sldId id="700" r:id="rId63"/>
    <p:sldId id="701" r:id="rId64"/>
    <p:sldId id="673" r:id="rId65"/>
    <p:sldId id="702" r:id="rId66"/>
    <p:sldId id="703" r:id="rId67"/>
    <p:sldId id="704" r:id="rId68"/>
    <p:sldId id="705" r:id="rId69"/>
    <p:sldId id="706" r:id="rId70"/>
    <p:sldId id="707" r:id="rId71"/>
  </p:sldIdLst>
  <p:sldSz cx="12192000" cy="6858000"/>
  <p:notesSz cx="7315200" cy="9601200"/>
  <p:custDataLst>
    <p:tags r:id="rId7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22B14C"/>
    <a:srgbClr val="00A2E8"/>
    <a:srgbClr val="F15058"/>
    <a:srgbClr val="CC6600"/>
    <a:srgbClr val="996600"/>
    <a:srgbClr val="663300"/>
    <a:srgbClr val="2D2D8A"/>
    <a:srgbClr val="CC99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3" autoAdjust="0"/>
    <p:restoredTop sz="96357" autoAdjust="0"/>
  </p:normalViewPr>
  <p:slideViewPr>
    <p:cSldViewPr>
      <p:cViewPr varScale="1">
        <p:scale>
          <a:sx n="57" d="100"/>
          <a:sy n="57" d="100"/>
        </p:scale>
        <p:origin x="108" y="1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7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4.png"/><Relationship Id="rId5" Type="http://schemas.openxmlformats.org/officeDocument/2006/relationships/tags" Target="../tags/tag6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2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3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48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3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sv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1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4.svg"/><Relationship Id="rId1" Type="http://schemas.openxmlformats.org/officeDocument/2006/relationships/tags" Target="../tags/tag2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4" Type="http://schemas.openxmlformats.org/officeDocument/2006/relationships/image" Target="../media/image70.svg"/><Relationship Id="rId9" Type="http://schemas.openxmlformats.org/officeDocument/2006/relationships/image" Target="../media/image77.png"/><Relationship Id="rId14" Type="http://schemas.openxmlformats.org/officeDocument/2006/relationships/image" Target="../media/image8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8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2.svg"/><Relationship Id="rId1" Type="http://schemas.openxmlformats.org/officeDocument/2006/relationships/tags" Target="../tags/tag24.xml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99.png"/><Relationship Id="rId18" Type="http://schemas.openxmlformats.org/officeDocument/2006/relationships/image" Target="../media/image10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1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2.svg"/><Relationship Id="rId20" Type="http://schemas.openxmlformats.org/officeDocument/2006/relationships/image" Target="../media/image106.svg"/><Relationship Id="rId1" Type="http://schemas.openxmlformats.org/officeDocument/2006/relationships/tags" Target="../tags/tag25.xml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svg"/><Relationship Id="rId19" Type="http://schemas.openxmlformats.org/officeDocument/2006/relationships/image" Target="../media/image105.png"/><Relationship Id="rId4" Type="http://schemas.openxmlformats.org/officeDocument/2006/relationships/image" Target="../media/image90.svg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0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3.png"/><Relationship Id="rId7" Type="http://schemas.openxmlformats.org/officeDocument/2006/relationships/image" Target="../media/image1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8089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106: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800976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832091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-2512" y="4988259"/>
            <a:ext cx="12192000" cy="113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>
                <a:latin typeface="Calibri"/>
                <a:cs typeface="Calibri"/>
              </a:rPr>
              <a:t>Instructor:</a:t>
            </a:r>
            <a:r>
              <a:rPr lang="en-US" sz="2400" b="1" dirty="0">
                <a:latin typeface="Calibri"/>
                <a:cs typeface="Calibri"/>
              </a:rPr>
              <a:t> </a:t>
            </a:r>
            <a:r>
              <a:rPr lang="en-US" sz="2400">
                <a:latin typeface="Calibri"/>
                <a:cs typeface="Calibri"/>
              </a:rPr>
              <a:t>Ngoc-Hoang </a:t>
            </a:r>
            <a:r>
              <a:rPr lang="en-US" sz="2400" dirty="0">
                <a:latin typeface="Calibri"/>
                <a:cs typeface="Calibri"/>
              </a:rPr>
              <a:t>LUONG, PhD</a:t>
            </a:r>
          </a:p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University of Information Technology (UIT), VNU-HCM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adapted from the slides created by Dan Klein and Pieter Abbeel for CS188 Intro to AI at UC Berkeley. http://ai.berkeley.edu.]</a:t>
            </a:r>
          </a:p>
        </p:txBody>
      </p:sp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dirty="0">
                <a:solidFill>
                  <a:schemeClr val="accent2"/>
                </a:solidFill>
              </a:rPr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>
                <a:solidFill>
                  <a:schemeClr val="accent2"/>
                </a:solidFill>
              </a:rPr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>
                <a:solidFill>
                  <a:schemeClr val="accent2"/>
                </a:solidFill>
              </a:rPr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81312" y="1567324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674118" y="2445051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571763" y="1338297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019228" y="1333073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488816" y="1338297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936707" y="1328885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45F4FC5-14DF-4D5B-AA5C-B0558978A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5373" y="3035317"/>
            <a:ext cx="2510347" cy="1178491"/>
          </a:xfrm>
          <a:prstGeom prst="rect">
            <a:avLst/>
          </a:prstGeom>
          <a:noFill/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03E91BD-D05F-47F0-8F69-48A39FE23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69751"/>
              </p:ext>
            </p:extLst>
          </p:nvPr>
        </p:nvGraphicFramePr>
        <p:xfrm>
          <a:off x="8531518" y="1689396"/>
          <a:ext cx="1878680" cy="1892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67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46967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469670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46967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47300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47300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47300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473001"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9CAA541-EFBE-42E2-90F6-9DA192E51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777748"/>
              </p:ext>
            </p:extLst>
          </p:nvPr>
        </p:nvGraphicFramePr>
        <p:xfrm>
          <a:off x="8960639" y="4583113"/>
          <a:ext cx="1878680" cy="1892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67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46967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469670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46967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47300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47300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47300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473001"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2C5D82F-9555-421C-933C-4AF10ACEB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46206"/>
              </p:ext>
            </p:extLst>
          </p:nvPr>
        </p:nvGraphicFramePr>
        <p:xfrm>
          <a:off x="8960639" y="4572001"/>
          <a:ext cx="1878680" cy="1892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67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46967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469670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46967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47300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47300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47300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473001"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600200"/>
                <a:ext cx="6934200" cy="4953000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/>
                  <a:t>Varieties of Constraints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1900" dirty="0"/>
                  <a:t>Unary constraints involve a single variable (equivalent to reducing domains), e.g.:</a:t>
                </a:r>
              </a:p>
              <a:p>
                <a:pPr algn="ctr" eaLnBrk="1" hangingPunct="1">
                  <a:lnSpc>
                    <a:spcPct val="80000"/>
                  </a:lnSpc>
                  <a:buFont typeface="Wingdings" pitchFamily="2" charset="2"/>
                  <a:buNone/>
                </a:pPr>
                <a:endParaRPr lang="en-US" sz="2000" dirty="0"/>
              </a:p>
              <a:p>
                <a:pPr algn="ctr" eaLnBrk="1" hangingPunct="1">
                  <a:lnSpc>
                    <a:spcPct val="8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𝐻𝐶𝑀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𝑏𝑙𝑢𝑒</m:t>
                      </m:r>
                    </m:oMath>
                  </m:oMathPara>
                </a14:m>
                <a:endParaRPr lang="en-US" sz="2000" dirty="0"/>
              </a:p>
              <a:p>
                <a:pPr eaLnBrk="1" hangingPunct="1">
                  <a:lnSpc>
                    <a:spcPct val="80000"/>
                  </a:lnSpc>
                  <a:buFont typeface="Wingdings" pitchFamily="2" charset="2"/>
                  <a:buNone/>
                </a:pPr>
                <a:endParaRPr lang="en-US" sz="2000" dirty="0"/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1900" dirty="0"/>
                  <a:t>Binary constraints involve pairs of variables, e.g.: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𝐻𝐶𝑀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𝑇𝑎𝑦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  <a:p>
                <a:pPr eaLnBrk="1" hangingPunct="1">
                  <a:lnSpc>
                    <a:spcPct val="80000"/>
                  </a:lnSpc>
                </a:pPr>
                <a:endParaRPr lang="en-US" sz="2000" dirty="0"/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1900" dirty="0"/>
                  <a:t>Higher-order constraints involve 3 or more variables:</a:t>
                </a:r>
              </a:p>
              <a:p>
                <a:pPr lvl="1" eaLnBrk="1" hangingPunct="1">
                  <a:lnSpc>
                    <a:spcPct val="80000"/>
                  </a:lnSpc>
                  <a:buFont typeface="Wingdings" pitchFamily="2" charset="2"/>
                  <a:buNone/>
                </a:pPr>
                <a:r>
                  <a:rPr lang="en-US" sz="1900" dirty="0"/>
                  <a:t>	   e.g., Sudoku constraints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2000" dirty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/>
                  <a:t>Preferences (soft constraints):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1900" dirty="0"/>
                  <a:t>E.g., red is better than green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1900" dirty="0"/>
                  <a:t>Often representable by a cost for each variable assignment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1900" dirty="0"/>
                  <a:t>Gives constrained optimization problems</a:t>
                </a:r>
              </a:p>
              <a:p>
                <a:pPr lvl="1" eaLnBrk="1" hangingPunct="1">
                  <a:lnSpc>
                    <a:spcPct val="80000"/>
                  </a:lnSpc>
                  <a:buFont typeface="Wingdings" pitchFamily="2" charset="2"/>
                  <a:buNone/>
                </a:pPr>
                <a:r>
                  <a:rPr lang="en-US" sz="1900" dirty="0"/>
                  <a:t> 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153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6934200" cy="4953000"/>
              </a:xfrm>
              <a:blipFill>
                <a:blip r:embed="rId2"/>
                <a:stretch>
                  <a:fillRect l="-791" t="-1847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46B3-368D-4621-A78F-65085AF1E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981412"/>
              </p:ext>
            </p:extLst>
          </p:nvPr>
        </p:nvGraphicFramePr>
        <p:xfrm>
          <a:off x="8001000" y="2215858"/>
          <a:ext cx="2409200" cy="2426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6023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602300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6023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6065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6065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6065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606571"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6F6F6B7-AB24-4C05-9CD6-B50DFE692EFE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84050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AA3C540-F38F-4D8B-8B56-BAB1A4168F93}"/>
              </a:ext>
            </a:extLst>
          </p:cNvPr>
          <p:cNvGraphicFramePr>
            <a:graphicFrameLocks noGrp="1"/>
          </p:cNvGraphicFramePr>
          <p:nvPr/>
        </p:nvGraphicFramePr>
        <p:xfrm>
          <a:off x="32358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A44F70-4B54-433A-A6C9-8C7B54BB1EA8}"/>
              </a:ext>
            </a:extLst>
          </p:cNvPr>
          <p:cNvGraphicFramePr>
            <a:graphicFrameLocks noGrp="1"/>
          </p:cNvGraphicFramePr>
          <p:nvPr/>
        </p:nvGraphicFramePr>
        <p:xfrm>
          <a:off x="42264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D53236E5-6D49-4B7E-A41B-DACEBD87672C}"/>
              </a:ext>
            </a:extLst>
          </p:cNvPr>
          <p:cNvGraphicFramePr>
            <a:graphicFrameLocks noGrp="1"/>
          </p:cNvGraphicFramePr>
          <p:nvPr/>
        </p:nvGraphicFramePr>
        <p:xfrm>
          <a:off x="52170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7416265-1A62-4A73-8A79-14EDF9DFCBCE}"/>
              </a:ext>
            </a:extLst>
          </p:cNvPr>
          <p:cNvGraphicFramePr>
            <a:graphicFrameLocks noGrp="1"/>
          </p:cNvGraphicFramePr>
          <p:nvPr/>
        </p:nvGraphicFramePr>
        <p:xfrm>
          <a:off x="6243053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F2BBDA9-3573-4EA4-88E7-5D8B02BA3111}"/>
              </a:ext>
            </a:extLst>
          </p:cNvPr>
          <p:cNvGraphicFramePr>
            <a:graphicFrameLocks noGrp="1"/>
          </p:cNvGraphicFramePr>
          <p:nvPr/>
        </p:nvGraphicFramePr>
        <p:xfrm>
          <a:off x="7257602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DFA91F50-FB98-490A-8C18-6BE4C3E90CF2}"/>
              </a:ext>
            </a:extLst>
          </p:cNvPr>
          <p:cNvGraphicFramePr>
            <a:graphicFrameLocks noGrp="1"/>
          </p:cNvGraphicFramePr>
          <p:nvPr/>
        </p:nvGraphicFramePr>
        <p:xfrm>
          <a:off x="8781602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3F96AEF-D100-4342-B351-ABDB798DDCB5}"/>
              </a:ext>
            </a:extLst>
          </p:cNvPr>
          <p:cNvSpPr txBox="1"/>
          <p:nvPr/>
        </p:nvSpPr>
        <p:spPr bwMode="auto">
          <a:xfrm>
            <a:off x="8139310" y="1500720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134C3F8F-0231-4CB1-B7A0-4F4CFEE20B19}"/>
              </a:ext>
            </a:extLst>
          </p:cNvPr>
          <p:cNvGraphicFramePr>
            <a:graphicFrameLocks noGrp="1"/>
          </p:cNvGraphicFramePr>
          <p:nvPr/>
        </p:nvGraphicFramePr>
        <p:xfrm>
          <a:off x="2365739" y="31218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1C841E6D-D5B0-4E8C-A915-DD997E66F7E3}"/>
              </a:ext>
            </a:extLst>
          </p:cNvPr>
          <p:cNvGraphicFramePr>
            <a:graphicFrameLocks noGrp="1"/>
          </p:cNvGraphicFramePr>
          <p:nvPr/>
        </p:nvGraphicFramePr>
        <p:xfrm>
          <a:off x="3356339" y="31218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95725DF-1355-4573-B919-955C33811302}"/>
              </a:ext>
            </a:extLst>
          </p:cNvPr>
          <p:cNvSpPr txBox="1"/>
          <p:nvPr/>
        </p:nvSpPr>
        <p:spPr bwMode="auto">
          <a:xfrm>
            <a:off x="4219123" y="3090751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4AFE86EE-432F-4FA6-8BA8-83BB850025E4}"/>
              </a:ext>
            </a:extLst>
          </p:cNvPr>
          <p:cNvGraphicFramePr>
            <a:graphicFrameLocks noGrp="1"/>
          </p:cNvGraphicFramePr>
          <p:nvPr/>
        </p:nvGraphicFramePr>
        <p:xfrm>
          <a:off x="7641062" y="3118262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32CB8A01-ADF7-469C-8C1D-D0E542C4BF4E}"/>
              </a:ext>
            </a:extLst>
          </p:cNvPr>
          <p:cNvGraphicFramePr>
            <a:graphicFrameLocks noGrp="1"/>
          </p:cNvGraphicFramePr>
          <p:nvPr/>
        </p:nvGraphicFramePr>
        <p:xfrm>
          <a:off x="9382307" y="3090751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CE0C24B-5A03-4C9F-8B86-F2FE11D2C4DA}"/>
              </a:ext>
            </a:extLst>
          </p:cNvPr>
          <p:cNvSpPr txBox="1"/>
          <p:nvPr/>
        </p:nvSpPr>
        <p:spPr bwMode="auto">
          <a:xfrm>
            <a:off x="8638329" y="3113314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7BFD46-3A91-416E-AD83-F7C1155C0B9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607373" y="832394"/>
            <a:ext cx="23267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42DF70-D5EB-421E-9D99-EFBAF80348F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4597973" y="832394"/>
            <a:ext cx="13361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B90D37-A987-45E1-A36A-E4DA3356D046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5588573" y="832394"/>
            <a:ext cx="3455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2474941-523A-4D54-8857-8CDE3127EB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5934138" y="832394"/>
            <a:ext cx="680453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794353-54BF-4C37-A5D6-888BCC59BD15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5934138" y="832394"/>
            <a:ext cx="1695002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D6FC8C-2238-4208-A3BF-FEB2F668705E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5934138" y="832394"/>
            <a:ext cx="2457002" cy="6683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DC927A-2B02-42F8-B7C3-07F7172ABA3F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5934138" y="832394"/>
            <a:ext cx="3219002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6864E96-96F3-435B-82CC-E992458E0021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2737277" y="2269671"/>
            <a:ext cx="870096" cy="85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4634B4C-2AA6-4E36-92A1-E71464C0B58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3607373" y="2269671"/>
            <a:ext cx="120504" cy="85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C13FCA4-D878-460E-9890-D73F39B17C81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3607373" y="2269671"/>
            <a:ext cx="863580" cy="8210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9C0E58-1078-4179-A7FD-42B4E9F03DF3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flipH="1">
            <a:off x="8012600" y="2268658"/>
            <a:ext cx="1140540" cy="849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15CB4A7-9FC5-4A1D-91C6-F6370B1AAC51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>
            <a:off x="9153140" y="2268658"/>
            <a:ext cx="600705" cy="82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EFE3A43-D186-4ED4-A594-20FA0E5FEEBE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flipH="1">
            <a:off x="8890159" y="2268658"/>
            <a:ext cx="262981" cy="84465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B487144-8588-46BF-8BA0-92828835B713}"/>
              </a:ext>
            </a:extLst>
          </p:cNvPr>
          <p:cNvSpPr txBox="1"/>
          <p:nvPr/>
        </p:nvSpPr>
        <p:spPr bwMode="auto">
          <a:xfrm>
            <a:off x="5062987" y="3088495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3902513-6A53-492B-B9A9-472A02D46C47}"/>
              </a:ext>
            </a:extLst>
          </p:cNvPr>
          <p:cNvSpPr txBox="1"/>
          <p:nvPr/>
        </p:nvSpPr>
        <p:spPr bwMode="auto">
          <a:xfrm>
            <a:off x="6689972" y="3096286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A73E84F-C444-4538-AD04-F25A0C447016}"/>
              </a:ext>
            </a:extLst>
          </p:cNvPr>
          <p:cNvSpPr txBox="1"/>
          <p:nvPr/>
        </p:nvSpPr>
        <p:spPr bwMode="auto">
          <a:xfrm>
            <a:off x="5894154" y="3088494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133" name="Table 4">
            <a:extLst>
              <a:ext uri="{FF2B5EF4-FFF2-40B4-BE49-F238E27FC236}">
                <a16:creationId xmlns:a16="http://schemas.microsoft.com/office/drawing/2014/main" id="{C6A7B376-C8B4-475F-A836-E3C4DFDE939F}"/>
              </a:ext>
            </a:extLst>
          </p:cNvPr>
          <p:cNvGraphicFramePr>
            <a:graphicFrameLocks noGrp="1"/>
          </p:cNvGraphicFramePr>
          <p:nvPr/>
        </p:nvGraphicFramePr>
        <p:xfrm>
          <a:off x="1474778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4" name="Table 4">
            <a:extLst>
              <a:ext uri="{FF2B5EF4-FFF2-40B4-BE49-F238E27FC236}">
                <a16:creationId xmlns:a16="http://schemas.microsoft.com/office/drawing/2014/main" id="{76643468-4943-40C9-A664-BFD192A0F6E0}"/>
              </a:ext>
            </a:extLst>
          </p:cNvPr>
          <p:cNvGraphicFramePr>
            <a:graphicFrameLocks noGrp="1"/>
          </p:cNvGraphicFramePr>
          <p:nvPr/>
        </p:nvGraphicFramePr>
        <p:xfrm>
          <a:off x="631456" y="5934883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5" name="Table 4">
            <a:extLst>
              <a:ext uri="{FF2B5EF4-FFF2-40B4-BE49-F238E27FC236}">
                <a16:creationId xmlns:a16="http://schemas.microsoft.com/office/drawing/2014/main" id="{E37B2FE9-735A-4D6B-B9EA-183CC4EF0A0A}"/>
              </a:ext>
            </a:extLst>
          </p:cNvPr>
          <p:cNvGraphicFramePr>
            <a:graphicFrameLocks noGrp="1"/>
          </p:cNvGraphicFramePr>
          <p:nvPr/>
        </p:nvGraphicFramePr>
        <p:xfrm>
          <a:off x="2799234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EA9A0D4E-3EF7-4741-A6F4-ECF4EF4328BA}"/>
              </a:ext>
            </a:extLst>
          </p:cNvPr>
          <p:cNvSpPr txBox="1"/>
          <p:nvPr/>
        </p:nvSpPr>
        <p:spPr bwMode="auto">
          <a:xfrm>
            <a:off x="2256714" y="4548923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137" name="Table 4">
            <a:extLst>
              <a:ext uri="{FF2B5EF4-FFF2-40B4-BE49-F238E27FC236}">
                <a16:creationId xmlns:a16="http://schemas.microsoft.com/office/drawing/2014/main" id="{8C1E02F9-78EE-410B-9FAA-A9793BAFAEDE}"/>
              </a:ext>
            </a:extLst>
          </p:cNvPr>
          <p:cNvGraphicFramePr>
            <a:graphicFrameLocks noGrp="1"/>
          </p:cNvGraphicFramePr>
          <p:nvPr/>
        </p:nvGraphicFramePr>
        <p:xfrm>
          <a:off x="8786528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8" name="Table 4">
            <a:extLst>
              <a:ext uri="{FF2B5EF4-FFF2-40B4-BE49-F238E27FC236}">
                <a16:creationId xmlns:a16="http://schemas.microsoft.com/office/drawing/2014/main" id="{360657A6-73D1-462C-A34E-19369BB2EEDF}"/>
              </a:ext>
            </a:extLst>
          </p:cNvPr>
          <p:cNvGraphicFramePr>
            <a:graphicFrameLocks noGrp="1"/>
          </p:cNvGraphicFramePr>
          <p:nvPr/>
        </p:nvGraphicFramePr>
        <p:xfrm>
          <a:off x="10110984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39" name="TextBox 138">
            <a:extLst>
              <a:ext uri="{FF2B5EF4-FFF2-40B4-BE49-F238E27FC236}">
                <a16:creationId xmlns:a16="http://schemas.microsoft.com/office/drawing/2014/main" id="{22276AFD-4763-4534-8036-7DD85BD7CE8D}"/>
              </a:ext>
            </a:extLst>
          </p:cNvPr>
          <p:cNvSpPr txBox="1"/>
          <p:nvPr/>
        </p:nvSpPr>
        <p:spPr bwMode="auto">
          <a:xfrm>
            <a:off x="9568464" y="4495145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017E3AC-7316-4193-AFD5-67A98598BCE1}"/>
              </a:ext>
            </a:extLst>
          </p:cNvPr>
          <p:cNvSpPr txBox="1"/>
          <p:nvPr/>
        </p:nvSpPr>
        <p:spPr bwMode="auto">
          <a:xfrm>
            <a:off x="6190585" y="4548923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931B9F8-EDDB-4604-80C8-8263BD0C0904}"/>
              </a:ext>
            </a:extLst>
          </p:cNvPr>
          <p:cNvSpPr txBox="1"/>
          <p:nvPr/>
        </p:nvSpPr>
        <p:spPr bwMode="auto">
          <a:xfrm>
            <a:off x="7023005" y="4537954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7325A9F-302E-45BA-9AF3-83583DCD086F}"/>
              </a:ext>
            </a:extLst>
          </p:cNvPr>
          <p:cNvSpPr txBox="1"/>
          <p:nvPr/>
        </p:nvSpPr>
        <p:spPr bwMode="auto">
          <a:xfrm>
            <a:off x="7998041" y="4548927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155" name="Table 4">
            <a:extLst>
              <a:ext uri="{FF2B5EF4-FFF2-40B4-BE49-F238E27FC236}">
                <a16:creationId xmlns:a16="http://schemas.microsoft.com/office/drawing/2014/main" id="{CDD44E59-C017-4520-90DF-8C44DA0199F0}"/>
              </a:ext>
            </a:extLst>
          </p:cNvPr>
          <p:cNvGraphicFramePr>
            <a:graphicFrameLocks noGrp="1"/>
          </p:cNvGraphicFramePr>
          <p:nvPr/>
        </p:nvGraphicFramePr>
        <p:xfrm>
          <a:off x="5206827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69C5E804-7425-4ECE-87C2-880188B2B5A8}"/>
              </a:ext>
            </a:extLst>
          </p:cNvPr>
          <p:cNvCxnSpPr>
            <a:cxnSpLocks/>
          </p:cNvCxnSpPr>
          <p:nvPr/>
        </p:nvCxnSpPr>
        <p:spPr>
          <a:xfrm flipH="1">
            <a:off x="1578339" y="5235290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D747DE9-8A5F-480D-865A-14C49510E48C}"/>
              </a:ext>
            </a:extLst>
          </p:cNvPr>
          <p:cNvCxnSpPr>
            <a:cxnSpLocks/>
          </p:cNvCxnSpPr>
          <p:nvPr/>
        </p:nvCxnSpPr>
        <p:spPr>
          <a:xfrm>
            <a:off x="1820755" y="5235290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8FD2468-43BB-479B-80BF-148255934107}"/>
              </a:ext>
            </a:extLst>
          </p:cNvPr>
          <p:cNvCxnSpPr>
            <a:cxnSpLocks/>
          </p:cNvCxnSpPr>
          <p:nvPr/>
        </p:nvCxnSpPr>
        <p:spPr>
          <a:xfrm>
            <a:off x="1820755" y="5235290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6" name="Table 4">
            <a:extLst>
              <a:ext uri="{FF2B5EF4-FFF2-40B4-BE49-F238E27FC236}">
                <a16:creationId xmlns:a16="http://schemas.microsoft.com/office/drawing/2014/main" id="{43377803-7FF1-4046-AA4B-D3876E3CCC36}"/>
              </a:ext>
            </a:extLst>
          </p:cNvPr>
          <p:cNvGraphicFramePr>
            <a:graphicFrameLocks noGrp="1"/>
          </p:cNvGraphicFramePr>
          <p:nvPr/>
        </p:nvGraphicFramePr>
        <p:xfrm>
          <a:off x="2056158" y="5936760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27" name="Table 4">
            <a:extLst>
              <a:ext uri="{FF2B5EF4-FFF2-40B4-BE49-F238E27FC236}">
                <a16:creationId xmlns:a16="http://schemas.microsoft.com/office/drawing/2014/main" id="{67B10F46-95F5-4EB4-9597-04542CF16580}"/>
              </a:ext>
            </a:extLst>
          </p:cNvPr>
          <p:cNvGraphicFramePr>
            <a:graphicFrameLocks noGrp="1"/>
          </p:cNvGraphicFramePr>
          <p:nvPr/>
        </p:nvGraphicFramePr>
        <p:xfrm>
          <a:off x="3356339" y="5934883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28" name="Table 4">
            <a:extLst>
              <a:ext uri="{FF2B5EF4-FFF2-40B4-BE49-F238E27FC236}">
                <a16:creationId xmlns:a16="http://schemas.microsoft.com/office/drawing/2014/main" id="{04BBC392-CB39-4855-ACE6-4010D4B2BC1E}"/>
              </a:ext>
            </a:extLst>
          </p:cNvPr>
          <p:cNvGraphicFramePr>
            <a:graphicFrameLocks noGrp="1"/>
          </p:cNvGraphicFramePr>
          <p:nvPr/>
        </p:nvGraphicFramePr>
        <p:xfrm>
          <a:off x="4743324" y="5934883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29" name="Table 4">
            <a:extLst>
              <a:ext uri="{FF2B5EF4-FFF2-40B4-BE49-F238E27FC236}">
                <a16:creationId xmlns:a16="http://schemas.microsoft.com/office/drawing/2014/main" id="{8872BA73-F3B6-4D4B-804F-3CC2FDA0B927}"/>
              </a:ext>
            </a:extLst>
          </p:cNvPr>
          <p:cNvGraphicFramePr>
            <a:graphicFrameLocks noGrp="1"/>
          </p:cNvGraphicFramePr>
          <p:nvPr/>
        </p:nvGraphicFramePr>
        <p:xfrm>
          <a:off x="6981102" y="5917301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30" name="Table 4">
            <a:extLst>
              <a:ext uri="{FF2B5EF4-FFF2-40B4-BE49-F238E27FC236}">
                <a16:creationId xmlns:a16="http://schemas.microsoft.com/office/drawing/2014/main" id="{0CF4B0C1-A9E4-4317-8855-3424D086DB3B}"/>
              </a:ext>
            </a:extLst>
          </p:cNvPr>
          <p:cNvGraphicFramePr>
            <a:graphicFrameLocks noGrp="1"/>
          </p:cNvGraphicFramePr>
          <p:nvPr/>
        </p:nvGraphicFramePr>
        <p:xfrm>
          <a:off x="8421649" y="5917301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31" name="Table 4">
            <a:extLst>
              <a:ext uri="{FF2B5EF4-FFF2-40B4-BE49-F238E27FC236}">
                <a16:creationId xmlns:a16="http://schemas.microsoft.com/office/drawing/2014/main" id="{FC1C3B8A-B670-416D-9E0E-FE6D38433B9E}"/>
              </a:ext>
            </a:extLst>
          </p:cNvPr>
          <p:cNvGraphicFramePr>
            <a:graphicFrameLocks noGrp="1"/>
          </p:cNvGraphicFramePr>
          <p:nvPr/>
        </p:nvGraphicFramePr>
        <p:xfrm>
          <a:off x="10854060" y="5917301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32" name="TextBox 231">
            <a:extLst>
              <a:ext uri="{FF2B5EF4-FFF2-40B4-BE49-F238E27FC236}">
                <a16:creationId xmlns:a16="http://schemas.microsoft.com/office/drawing/2014/main" id="{FFA4BA8B-64FB-4541-B88D-B0C6236769F3}"/>
              </a:ext>
            </a:extLst>
          </p:cNvPr>
          <p:cNvSpPr txBox="1"/>
          <p:nvPr/>
        </p:nvSpPr>
        <p:spPr bwMode="auto">
          <a:xfrm>
            <a:off x="5686925" y="5993686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23902AF-457A-4123-AB52-331888A68409}"/>
              </a:ext>
            </a:extLst>
          </p:cNvPr>
          <p:cNvSpPr txBox="1"/>
          <p:nvPr/>
        </p:nvSpPr>
        <p:spPr bwMode="auto">
          <a:xfrm>
            <a:off x="9406348" y="5947945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03E93A7-D8B9-4368-9B59-FE814E837DA9}"/>
              </a:ext>
            </a:extLst>
          </p:cNvPr>
          <p:cNvSpPr txBox="1"/>
          <p:nvPr/>
        </p:nvSpPr>
        <p:spPr bwMode="auto">
          <a:xfrm>
            <a:off x="1444235" y="5976547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0EAEE87-FDF7-4B1E-8277-1A272A30AA38}"/>
              </a:ext>
            </a:extLst>
          </p:cNvPr>
          <p:cNvSpPr txBox="1"/>
          <p:nvPr/>
        </p:nvSpPr>
        <p:spPr bwMode="auto">
          <a:xfrm>
            <a:off x="6305676" y="5993687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CE59939-A336-40A8-9FB4-D014CF19E89D}"/>
              </a:ext>
            </a:extLst>
          </p:cNvPr>
          <p:cNvSpPr txBox="1"/>
          <p:nvPr/>
        </p:nvSpPr>
        <p:spPr bwMode="auto">
          <a:xfrm>
            <a:off x="10010734" y="5947946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2D94832C-A4A7-4907-85C1-062D0AF6E9E1}"/>
              </a:ext>
            </a:extLst>
          </p:cNvPr>
          <p:cNvCxnSpPr>
            <a:cxnSpLocks/>
          </p:cNvCxnSpPr>
          <p:nvPr/>
        </p:nvCxnSpPr>
        <p:spPr>
          <a:xfrm flipH="1">
            <a:off x="5320098" y="5229590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FDA5-230B-4F32-9F5D-731ABF5587A7}"/>
              </a:ext>
            </a:extLst>
          </p:cNvPr>
          <p:cNvCxnSpPr>
            <a:cxnSpLocks/>
          </p:cNvCxnSpPr>
          <p:nvPr/>
        </p:nvCxnSpPr>
        <p:spPr>
          <a:xfrm>
            <a:off x="5562514" y="5229590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41282A74-5E34-465F-A994-BEC70AD87043}"/>
              </a:ext>
            </a:extLst>
          </p:cNvPr>
          <p:cNvCxnSpPr>
            <a:cxnSpLocks/>
          </p:cNvCxnSpPr>
          <p:nvPr/>
        </p:nvCxnSpPr>
        <p:spPr>
          <a:xfrm>
            <a:off x="5562514" y="5229590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D7FA1299-E3B2-4E85-9474-2CD3AB6CD7EF}"/>
              </a:ext>
            </a:extLst>
          </p:cNvPr>
          <p:cNvCxnSpPr>
            <a:cxnSpLocks/>
          </p:cNvCxnSpPr>
          <p:nvPr/>
        </p:nvCxnSpPr>
        <p:spPr>
          <a:xfrm flipH="1">
            <a:off x="8922309" y="5242058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D323AF6F-CD24-4869-9AE9-46BF2517EB96}"/>
              </a:ext>
            </a:extLst>
          </p:cNvPr>
          <p:cNvCxnSpPr>
            <a:cxnSpLocks/>
          </p:cNvCxnSpPr>
          <p:nvPr/>
        </p:nvCxnSpPr>
        <p:spPr>
          <a:xfrm>
            <a:off x="9164725" y="5242058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A65003DC-EC60-4417-932C-B72B9AFD23F6}"/>
              </a:ext>
            </a:extLst>
          </p:cNvPr>
          <p:cNvCxnSpPr>
            <a:cxnSpLocks/>
          </p:cNvCxnSpPr>
          <p:nvPr/>
        </p:nvCxnSpPr>
        <p:spPr>
          <a:xfrm>
            <a:off x="9164725" y="5242058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B34A098-28E0-454E-9D0E-0DE7BE7A7F95}"/>
              </a:ext>
            </a:extLst>
          </p:cNvPr>
          <p:cNvCxnSpPr>
            <a:cxnSpLocks/>
          </p:cNvCxnSpPr>
          <p:nvPr/>
        </p:nvCxnSpPr>
        <p:spPr>
          <a:xfrm flipH="1">
            <a:off x="10242192" y="5242058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5D0D8718-0939-4C26-87E6-81B799168ACE}"/>
              </a:ext>
            </a:extLst>
          </p:cNvPr>
          <p:cNvCxnSpPr>
            <a:cxnSpLocks/>
          </p:cNvCxnSpPr>
          <p:nvPr/>
        </p:nvCxnSpPr>
        <p:spPr>
          <a:xfrm>
            <a:off x="10484608" y="5242058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635DE364-6987-4447-8838-02C29330DC35}"/>
              </a:ext>
            </a:extLst>
          </p:cNvPr>
          <p:cNvCxnSpPr>
            <a:cxnSpLocks/>
          </p:cNvCxnSpPr>
          <p:nvPr/>
        </p:nvCxnSpPr>
        <p:spPr>
          <a:xfrm>
            <a:off x="10484608" y="5242058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B8E8E668-8B14-42C0-8156-03101FCF0292}"/>
              </a:ext>
            </a:extLst>
          </p:cNvPr>
          <p:cNvCxnSpPr>
            <a:cxnSpLocks/>
          </p:cNvCxnSpPr>
          <p:nvPr/>
        </p:nvCxnSpPr>
        <p:spPr>
          <a:xfrm flipH="1">
            <a:off x="7641062" y="5261216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11D3DB13-E3F7-4788-BD0A-064470F486E6}"/>
              </a:ext>
            </a:extLst>
          </p:cNvPr>
          <p:cNvCxnSpPr>
            <a:cxnSpLocks/>
          </p:cNvCxnSpPr>
          <p:nvPr/>
        </p:nvCxnSpPr>
        <p:spPr>
          <a:xfrm>
            <a:off x="7883478" y="5261216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E44F5884-64E6-4019-923F-40F7AA1736A9}"/>
              </a:ext>
            </a:extLst>
          </p:cNvPr>
          <p:cNvCxnSpPr>
            <a:cxnSpLocks/>
          </p:cNvCxnSpPr>
          <p:nvPr/>
        </p:nvCxnSpPr>
        <p:spPr>
          <a:xfrm>
            <a:off x="7883478" y="5261216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5D11B376-8294-4C2D-A6BD-7485C954FB88}"/>
              </a:ext>
            </a:extLst>
          </p:cNvPr>
          <p:cNvCxnSpPr>
            <a:cxnSpLocks/>
          </p:cNvCxnSpPr>
          <p:nvPr/>
        </p:nvCxnSpPr>
        <p:spPr>
          <a:xfrm flipH="1">
            <a:off x="6520605" y="5264537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D57E2A9A-4BDD-4C64-B1FE-790221DA4825}"/>
              </a:ext>
            </a:extLst>
          </p:cNvPr>
          <p:cNvCxnSpPr>
            <a:cxnSpLocks/>
          </p:cNvCxnSpPr>
          <p:nvPr/>
        </p:nvCxnSpPr>
        <p:spPr>
          <a:xfrm>
            <a:off x="6763021" y="5264537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ECA31602-6078-4D78-B700-8F2C3D5530EA}"/>
              </a:ext>
            </a:extLst>
          </p:cNvPr>
          <p:cNvCxnSpPr>
            <a:cxnSpLocks/>
          </p:cNvCxnSpPr>
          <p:nvPr/>
        </p:nvCxnSpPr>
        <p:spPr>
          <a:xfrm>
            <a:off x="6763021" y="5264537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B988D7DF-E3BF-45D8-BD16-2DB110D09496}"/>
              </a:ext>
            </a:extLst>
          </p:cNvPr>
          <p:cNvCxnSpPr>
            <a:cxnSpLocks/>
          </p:cNvCxnSpPr>
          <p:nvPr/>
        </p:nvCxnSpPr>
        <p:spPr>
          <a:xfrm flipH="1">
            <a:off x="4119246" y="5266490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4E00A8FC-F15A-4711-A519-2B8066651901}"/>
              </a:ext>
            </a:extLst>
          </p:cNvPr>
          <p:cNvCxnSpPr>
            <a:cxnSpLocks/>
          </p:cNvCxnSpPr>
          <p:nvPr/>
        </p:nvCxnSpPr>
        <p:spPr>
          <a:xfrm>
            <a:off x="4361662" y="5266490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7AEED44C-7012-43B5-9E44-1B246910A349}"/>
              </a:ext>
            </a:extLst>
          </p:cNvPr>
          <p:cNvCxnSpPr>
            <a:cxnSpLocks/>
          </p:cNvCxnSpPr>
          <p:nvPr/>
        </p:nvCxnSpPr>
        <p:spPr>
          <a:xfrm>
            <a:off x="4361662" y="5266490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EC9151F-7DEA-428E-B62C-7E51B1AFC7EA}"/>
              </a:ext>
            </a:extLst>
          </p:cNvPr>
          <p:cNvCxnSpPr>
            <a:cxnSpLocks/>
          </p:cNvCxnSpPr>
          <p:nvPr/>
        </p:nvCxnSpPr>
        <p:spPr>
          <a:xfrm flipH="1">
            <a:off x="2934084" y="5242058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1B9EDBAA-DD0A-4A50-8DBB-4C0F0DBED87D}"/>
              </a:ext>
            </a:extLst>
          </p:cNvPr>
          <p:cNvCxnSpPr>
            <a:cxnSpLocks/>
          </p:cNvCxnSpPr>
          <p:nvPr/>
        </p:nvCxnSpPr>
        <p:spPr>
          <a:xfrm>
            <a:off x="3176500" y="5242058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20C706F6-4FC5-4DE4-BA90-59FC02CD646E}"/>
              </a:ext>
            </a:extLst>
          </p:cNvPr>
          <p:cNvCxnSpPr>
            <a:cxnSpLocks/>
          </p:cNvCxnSpPr>
          <p:nvPr/>
        </p:nvCxnSpPr>
        <p:spPr>
          <a:xfrm>
            <a:off x="3176500" y="5242058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123A4803-6841-40AD-BC34-EF2EEB2BE908}"/>
              </a:ext>
            </a:extLst>
          </p:cNvPr>
          <p:cNvSpPr txBox="1"/>
          <p:nvPr/>
        </p:nvSpPr>
        <p:spPr bwMode="auto">
          <a:xfrm>
            <a:off x="4085271" y="4537953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9CE0891-2B56-41AC-B79A-A805A063E535}"/>
              </a:ext>
            </a:extLst>
          </p:cNvPr>
          <p:cNvCxnSpPr>
            <a:cxnSpLocks/>
          </p:cNvCxnSpPr>
          <p:nvPr/>
        </p:nvCxnSpPr>
        <p:spPr>
          <a:xfrm flipH="1">
            <a:off x="9511429" y="3844033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ECF31CBF-CF80-40F4-8AF5-EB452D2EB803}"/>
              </a:ext>
            </a:extLst>
          </p:cNvPr>
          <p:cNvCxnSpPr>
            <a:cxnSpLocks/>
          </p:cNvCxnSpPr>
          <p:nvPr/>
        </p:nvCxnSpPr>
        <p:spPr>
          <a:xfrm>
            <a:off x="9753845" y="3844033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FB4B990F-2A7F-4EDB-AA0F-B0CCCA19DC57}"/>
              </a:ext>
            </a:extLst>
          </p:cNvPr>
          <p:cNvCxnSpPr>
            <a:cxnSpLocks/>
          </p:cNvCxnSpPr>
          <p:nvPr/>
        </p:nvCxnSpPr>
        <p:spPr>
          <a:xfrm>
            <a:off x="9753845" y="3844033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0766AFF4-85A8-4B1A-AEF5-E8629F1DE77B}"/>
              </a:ext>
            </a:extLst>
          </p:cNvPr>
          <p:cNvCxnSpPr>
            <a:cxnSpLocks/>
          </p:cNvCxnSpPr>
          <p:nvPr/>
        </p:nvCxnSpPr>
        <p:spPr>
          <a:xfrm flipH="1">
            <a:off x="7767841" y="3867645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CA04CBA9-B7D5-49A2-90DC-CD2DC2DBEBB6}"/>
              </a:ext>
            </a:extLst>
          </p:cNvPr>
          <p:cNvCxnSpPr>
            <a:cxnSpLocks/>
          </p:cNvCxnSpPr>
          <p:nvPr/>
        </p:nvCxnSpPr>
        <p:spPr>
          <a:xfrm>
            <a:off x="8010257" y="3867645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78A3E2D8-429A-4E5B-9EA8-5846557770F3}"/>
              </a:ext>
            </a:extLst>
          </p:cNvPr>
          <p:cNvCxnSpPr>
            <a:cxnSpLocks/>
          </p:cNvCxnSpPr>
          <p:nvPr/>
        </p:nvCxnSpPr>
        <p:spPr>
          <a:xfrm>
            <a:off x="8010257" y="3867645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2EA254F3-5F1D-486B-9ABE-AF0BA03FDB35}"/>
              </a:ext>
            </a:extLst>
          </p:cNvPr>
          <p:cNvCxnSpPr>
            <a:cxnSpLocks/>
          </p:cNvCxnSpPr>
          <p:nvPr/>
        </p:nvCxnSpPr>
        <p:spPr>
          <a:xfrm flipH="1">
            <a:off x="6465694" y="3867645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22642750-6EB4-420C-AD14-C9097625C57F}"/>
              </a:ext>
            </a:extLst>
          </p:cNvPr>
          <p:cNvCxnSpPr>
            <a:cxnSpLocks/>
          </p:cNvCxnSpPr>
          <p:nvPr/>
        </p:nvCxnSpPr>
        <p:spPr>
          <a:xfrm>
            <a:off x="6708110" y="3867645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B0536F8A-2C33-486F-AC18-3B3B6626900A}"/>
              </a:ext>
            </a:extLst>
          </p:cNvPr>
          <p:cNvCxnSpPr>
            <a:cxnSpLocks/>
          </p:cNvCxnSpPr>
          <p:nvPr/>
        </p:nvCxnSpPr>
        <p:spPr>
          <a:xfrm>
            <a:off x="6708110" y="3867645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58D8957-CFD0-4515-A125-F6A32C50DAFA}"/>
              </a:ext>
            </a:extLst>
          </p:cNvPr>
          <p:cNvCxnSpPr>
            <a:cxnSpLocks/>
          </p:cNvCxnSpPr>
          <p:nvPr/>
        </p:nvCxnSpPr>
        <p:spPr>
          <a:xfrm flipH="1">
            <a:off x="5085619" y="3839095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A26AEE9-35F9-4AD6-9A23-CDA586F42735}"/>
              </a:ext>
            </a:extLst>
          </p:cNvPr>
          <p:cNvCxnSpPr>
            <a:cxnSpLocks/>
          </p:cNvCxnSpPr>
          <p:nvPr/>
        </p:nvCxnSpPr>
        <p:spPr>
          <a:xfrm>
            <a:off x="5328035" y="3839095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3F178ABD-475F-4CF7-AC34-992CA2C033F7}"/>
              </a:ext>
            </a:extLst>
          </p:cNvPr>
          <p:cNvCxnSpPr>
            <a:cxnSpLocks/>
          </p:cNvCxnSpPr>
          <p:nvPr/>
        </p:nvCxnSpPr>
        <p:spPr>
          <a:xfrm>
            <a:off x="5328035" y="3839095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5E8908FF-F052-4B6C-A36C-A1C338C7F76E}"/>
              </a:ext>
            </a:extLst>
          </p:cNvPr>
          <p:cNvCxnSpPr>
            <a:cxnSpLocks/>
          </p:cNvCxnSpPr>
          <p:nvPr/>
        </p:nvCxnSpPr>
        <p:spPr>
          <a:xfrm flipH="1">
            <a:off x="3486165" y="3867645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26E91E27-39D8-4AF9-A19B-FAF280737527}"/>
              </a:ext>
            </a:extLst>
          </p:cNvPr>
          <p:cNvCxnSpPr>
            <a:cxnSpLocks/>
          </p:cNvCxnSpPr>
          <p:nvPr/>
        </p:nvCxnSpPr>
        <p:spPr>
          <a:xfrm>
            <a:off x="3728581" y="3867645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1CB8C5AF-F9BB-4120-B7C3-D2D7AA6FF6B1}"/>
              </a:ext>
            </a:extLst>
          </p:cNvPr>
          <p:cNvCxnSpPr>
            <a:cxnSpLocks/>
          </p:cNvCxnSpPr>
          <p:nvPr/>
        </p:nvCxnSpPr>
        <p:spPr>
          <a:xfrm>
            <a:off x="3728581" y="3867645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F2540AE-358C-4341-BD8F-08C997BCB9C9}"/>
              </a:ext>
            </a:extLst>
          </p:cNvPr>
          <p:cNvCxnSpPr>
            <a:cxnSpLocks/>
          </p:cNvCxnSpPr>
          <p:nvPr/>
        </p:nvCxnSpPr>
        <p:spPr>
          <a:xfrm flipH="1">
            <a:off x="2480082" y="3863332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77CF37A5-E277-4F29-816D-3573CE56D3D2}"/>
              </a:ext>
            </a:extLst>
          </p:cNvPr>
          <p:cNvCxnSpPr>
            <a:cxnSpLocks/>
          </p:cNvCxnSpPr>
          <p:nvPr/>
        </p:nvCxnSpPr>
        <p:spPr>
          <a:xfrm>
            <a:off x="2722498" y="3863332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1DC0F9F3-160A-4924-8544-08BEBB69F0D0}"/>
              </a:ext>
            </a:extLst>
          </p:cNvPr>
          <p:cNvCxnSpPr>
            <a:cxnSpLocks/>
          </p:cNvCxnSpPr>
          <p:nvPr/>
        </p:nvCxnSpPr>
        <p:spPr>
          <a:xfrm>
            <a:off x="2722498" y="3863332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015902C-0670-4D49-B742-AA2C6186449B}"/>
              </a:ext>
            </a:extLst>
          </p:cNvPr>
          <p:cNvCxnSpPr>
            <a:cxnSpLocks/>
          </p:cNvCxnSpPr>
          <p:nvPr/>
        </p:nvCxnSpPr>
        <p:spPr>
          <a:xfrm flipH="1">
            <a:off x="4351314" y="2282545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DA4D49AB-4A76-4838-8A39-84B00B6DC6F1}"/>
              </a:ext>
            </a:extLst>
          </p:cNvPr>
          <p:cNvCxnSpPr>
            <a:cxnSpLocks/>
          </p:cNvCxnSpPr>
          <p:nvPr/>
        </p:nvCxnSpPr>
        <p:spPr>
          <a:xfrm>
            <a:off x="4593730" y="2282545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884F4B6-4EEC-4152-B91B-646240E4E712}"/>
              </a:ext>
            </a:extLst>
          </p:cNvPr>
          <p:cNvCxnSpPr>
            <a:cxnSpLocks/>
          </p:cNvCxnSpPr>
          <p:nvPr/>
        </p:nvCxnSpPr>
        <p:spPr>
          <a:xfrm>
            <a:off x="4593730" y="2282545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13DF26D6-024F-4BA9-AE08-87AA81F558DF}"/>
              </a:ext>
            </a:extLst>
          </p:cNvPr>
          <p:cNvCxnSpPr>
            <a:cxnSpLocks/>
          </p:cNvCxnSpPr>
          <p:nvPr/>
        </p:nvCxnSpPr>
        <p:spPr>
          <a:xfrm flipH="1">
            <a:off x="5340181" y="2270684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1ECD9691-D124-41C7-B67B-EE06EE24FDCB}"/>
              </a:ext>
            </a:extLst>
          </p:cNvPr>
          <p:cNvCxnSpPr>
            <a:cxnSpLocks/>
          </p:cNvCxnSpPr>
          <p:nvPr/>
        </p:nvCxnSpPr>
        <p:spPr>
          <a:xfrm>
            <a:off x="5582597" y="2270684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3EC9AFC3-8AA6-4BC6-9987-DC9E2A472569}"/>
              </a:ext>
            </a:extLst>
          </p:cNvPr>
          <p:cNvCxnSpPr>
            <a:cxnSpLocks/>
          </p:cNvCxnSpPr>
          <p:nvPr/>
        </p:nvCxnSpPr>
        <p:spPr>
          <a:xfrm>
            <a:off x="5582597" y="2270684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F2A3E252-D0F5-4B3C-B656-4441A28903A1}"/>
              </a:ext>
            </a:extLst>
          </p:cNvPr>
          <p:cNvCxnSpPr>
            <a:cxnSpLocks/>
          </p:cNvCxnSpPr>
          <p:nvPr/>
        </p:nvCxnSpPr>
        <p:spPr>
          <a:xfrm flipH="1">
            <a:off x="6366652" y="2270684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A9C8247E-E25A-4B7E-863B-4BF43A5CB911}"/>
              </a:ext>
            </a:extLst>
          </p:cNvPr>
          <p:cNvCxnSpPr>
            <a:cxnSpLocks/>
          </p:cNvCxnSpPr>
          <p:nvPr/>
        </p:nvCxnSpPr>
        <p:spPr>
          <a:xfrm>
            <a:off x="6609068" y="2270684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83E1776-40A0-4794-81BC-8FA7B7CC8B8D}"/>
              </a:ext>
            </a:extLst>
          </p:cNvPr>
          <p:cNvCxnSpPr>
            <a:cxnSpLocks/>
          </p:cNvCxnSpPr>
          <p:nvPr/>
        </p:nvCxnSpPr>
        <p:spPr>
          <a:xfrm>
            <a:off x="6609068" y="2270684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34CC355-7C9A-46F0-8114-CDBD33EC8BBD}"/>
              </a:ext>
            </a:extLst>
          </p:cNvPr>
          <p:cNvCxnSpPr>
            <a:cxnSpLocks/>
          </p:cNvCxnSpPr>
          <p:nvPr/>
        </p:nvCxnSpPr>
        <p:spPr>
          <a:xfrm flipH="1">
            <a:off x="7388920" y="2265099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21552466-ECE2-4BC2-B6CA-BEDE5C01F8C7}"/>
              </a:ext>
            </a:extLst>
          </p:cNvPr>
          <p:cNvCxnSpPr>
            <a:cxnSpLocks/>
          </p:cNvCxnSpPr>
          <p:nvPr/>
        </p:nvCxnSpPr>
        <p:spPr>
          <a:xfrm>
            <a:off x="7631336" y="2265099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F9C8ED18-70C8-4664-8B0F-359EA1D0D890}"/>
              </a:ext>
            </a:extLst>
          </p:cNvPr>
          <p:cNvCxnSpPr>
            <a:cxnSpLocks/>
          </p:cNvCxnSpPr>
          <p:nvPr/>
        </p:nvCxnSpPr>
        <p:spPr>
          <a:xfrm>
            <a:off x="7631336" y="2265099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86E19F17-FBF2-46AC-85F2-8CFD21EE0FD4}"/>
              </a:ext>
            </a:extLst>
          </p:cNvPr>
          <p:cNvSpPr txBox="1"/>
          <p:nvPr/>
        </p:nvSpPr>
        <p:spPr bwMode="auto">
          <a:xfrm>
            <a:off x="2825956" y="5993686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B37E33B4-7E51-4131-A247-B88D4BE159D7}"/>
              </a:ext>
            </a:extLst>
          </p:cNvPr>
          <p:cNvSpPr txBox="1"/>
          <p:nvPr/>
        </p:nvSpPr>
        <p:spPr bwMode="auto">
          <a:xfrm>
            <a:off x="4138195" y="5980808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8B270EF-02E8-468F-ABE2-8BB3FAC54ED6}"/>
              </a:ext>
            </a:extLst>
          </p:cNvPr>
          <p:cNvSpPr txBox="1"/>
          <p:nvPr/>
        </p:nvSpPr>
        <p:spPr bwMode="auto">
          <a:xfrm>
            <a:off x="7804353" y="5985890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B8770A18-9C27-4CC6-9E0D-5E581C7771F1}"/>
              </a:ext>
            </a:extLst>
          </p:cNvPr>
          <p:cNvSpPr/>
          <p:nvPr/>
        </p:nvSpPr>
        <p:spPr>
          <a:xfrm>
            <a:off x="3172325" y="5791200"/>
            <a:ext cx="1024981" cy="1066800"/>
          </a:xfrm>
          <a:prstGeom prst="ellipse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13FF8A1-D470-40BD-898D-11F42DA4F5F1}"/>
              </a:ext>
            </a:extLst>
          </p:cNvPr>
          <p:cNvSpPr/>
          <p:nvPr/>
        </p:nvSpPr>
        <p:spPr>
          <a:xfrm>
            <a:off x="6850838" y="5758073"/>
            <a:ext cx="1024981" cy="1066800"/>
          </a:xfrm>
          <a:prstGeom prst="ellipse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itle 1">
            <a:extLst>
              <a:ext uri="{FF2B5EF4-FFF2-40B4-BE49-F238E27FC236}">
                <a16:creationId xmlns:a16="http://schemas.microsoft.com/office/drawing/2014/main" id="{8BC64000-249E-4D18-96C9-0C7C7393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5052430" cy="1143000"/>
          </a:xfrm>
        </p:spPr>
        <p:txBody>
          <a:bodyPr/>
          <a:lstStyle/>
          <a:p>
            <a:r>
              <a:rPr lang="en-US" dirty="0"/>
              <a:t>BFS?</a:t>
            </a:r>
          </a:p>
        </p:txBody>
      </p:sp>
    </p:spTree>
    <p:extLst>
      <p:ext uri="{BB962C8B-B14F-4D97-AF65-F5344CB8AC3E}">
        <p14:creationId xmlns:p14="http://schemas.microsoft.com/office/powerpoint/2010/main" val="160995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4" grpId="0"/>
      <p:bldP spid="125" grpId="0"/>
      <p:bldP spid="126" grpId="0"/>
      <p:bldP spid="127" grpId="0"/>
      <p:bldP spid="136" grpId="0"/>
      <p:bldP spid="139" grpId="0"/>
      <p:bldP spid="144" grpId="0"/>
      <p:bldP spid="145" grpId="0"/>
      <p:bldP spid="146" grpId="0"/>
      <p:bldP spid="232" grpId="0"/>
      <p:bldP spid="233" grpId="0"/>
      <p:bldP spid="234" grpId="0"/>
      <p:bldP spid="235" grpId="0"/>
      <p:bldP spid="236" grpId="0"/>
      <p:bldP spid="264" grpId="0"/>
      <p:bldP spid="304" grpId="0"/>
      <p:bldP spid="305" grpId="0"/>
      <p:bldP spid="306" grpId="0"/>
      <p:bldP spid="307" grpId="0" animBg="1"/>
      <p:bldP spid="30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6F6F6B7-AB24-4C05-9CD6-B50DFE692EFE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84050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AA3C540-F38F-4D8B-8B56-BAB1A4168F93}"/>
              </a:ext>
            </a:extLst>
          </p:cNvPr>
          <p:cNvGraphicFramePr>
            <a:graphicFrameLocks noGrp="1"/>
          </p:cNvGraphicFramePr>
          <p:nvPr/>
        </p:nvGraphicFramePr>
        <p:xfrm>
          <a:off x="32358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A44F70-4B54-433A-A6C9-8C7B54BB1EA8}"/>
              </a:ext>
            </a:extLst>
          </p:cNvPr>
          <p:cNvGraphicFramePr>
            <a:graphicFrameLocks noGrp="1"/>
          </p:cNvGraphicFramePr>
          <p:nvPr/>
        </p:nvGraphicFramePr>
        <p:xfrm>
          <a:off x="42264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D53236E5-6D49-4B7E-A41B-DACEBD87672C}"/>
              </a:ext>
            </a:extLst>
          </p:cNvPr>
          <p:cNvGraphicFramePr>
            <a:graphicFrameLocks noGrp="1"/>
          </p:cNvGraphicFramePr>
          <p:nvPr/>
        </p:nvGraphicFramePr>
        <p:xfrm>
          <a:off x="52170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7416265-1A62-4A73-8A79-14EDF9DFCBCE}"/>
              </a:ext>
            </a:extLst>
          </p:cNvPr>
          <p:cNvGraphicFramePr>
            <a:graphicFrameLocks noGrp="1"/>
          </p:cNvGraphicFramePr>
          <p:nvPr/>
        </p:nvGraphicFramePr>
        <p:xfrm>
          <a:off x="6243053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F2BBDA9-3573-4EA4-88E7-5D8B02BA3111}"/>
              </a:ext>
            </a:extLst>
          </p:cNvPr>
          <p:cNvGraphicFramePr>
            <a:graphicFrameLocks noGrp="1"/>
          </p:cNvGraphicFramePr>
          <p:nvPr/>
        </p:nvGraphicFramePr>
        <p:xfrm>
          <a:off x="7257602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DFA91F50-FB98-490A-8C18-6BE4C3E90CF2}"/>
              </a:ext>
            </a:extLst>
          </p:cNvPr>
          <p:cNvGraphicFramePr>
            <a:graphicFrameLocks noGrp="1"/>
          </p:cNvGraphicFramePr>
          <p:nvPr/>
        </p:nvGraphicFramePr>
        <p:xfrm>
          <a:off x="8781602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3F96AEF-D100-4342-B351-ABDB798DDCB5}"/>
              </a:ext>
            </a:extLst>
          </p:cNvPr>
          <p:cNvSpPr txBox="1"/>
          <p:nvPr/>
        </p:nvSpPr>
        <p:spPr bwMode="auto">
          <a:xfrm>
            <a:off x="8139310" y="1500720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134C3F8F-0231-4CB1-B7A0-4F4CFEE20B19}"/>
              </a:ext>
            </a:extLst>
          </p:cNvPr>
          <p:cNvGraphicFramePr>
            <a:graphicFrameLocks noGrp="1"/>
          </p:cNvGraphicFramePr>
          <p:nvPr/>
        </p:nvGraphicFramePr>
        <p:xfrm>
          <a:off x="2365739" y="31218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1C841E6D-D5B0-4E8C-A915-DD997E66F7E3}"/>
              </a:ext>
            </a:extLst>
          </p:cNvPr>
          <p:cNvGraphicFramePr>
            <a:graphicFrameLocks noGrp="1"/>
          </p:cNvGraphicFramePr>
          <p:nvPr/>
        </p:nvGraphicFramePr>
        <p:xfrm>
          <a:off x="3356339" y="31218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95725DF-1355-4573-B919-955C33811302}"/>
              </a:ext>
            </a:extLst>
          </p:cNvPr>
          <p:cNvSpPr txBox="1"/>
          <p:nvPr/>
        </p:nvSpPr>
        <p:spPr bwMode="auto">
          <a:xfrm>
            <a:off x="4219123" y="3090751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7BFD46-3A91-416E-AD83-F7C1155C0B9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607373" y="832394"/>
            <a:ext cx="23267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42DF70-D5EB-421E-9D99-EFBAF80348F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4597973" y="832394"/>
            <a:ext cx="13361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B90D37-A987-45E1-A36A-E4DA3356D046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5588573" y="832394"/>
            <a:ext cx="3455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2474941-523A-4D54-8857-8CDE3127EB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5934138" y="832394"/>
            <a:ext cx="680453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794353-54BF-4C37-A5D6-888BCC59BD15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5934138" y="832394"/>
            <a:ext cx="1695002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D6FC8C-2238-4208-A3BF-FEB2F668705E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5934138" y="832394"/>
            <a:ext cx="2457002" cy="6683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DC927A-2B02-42F8-B7C3-07F7172ABA3F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5934138" y="832394"/>
            <a:ext cx="3219002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6864E96-96F3-435B-82CC-E992458E0021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2737277" y="2269671"/>
            <a:ext cx="870096" cy="85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4634B4C-2AA6-4E36-92A1-E71464C0B58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3607373" y="2269671"/>
            <a:ext cx="120504" cy="85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C13FCA4-D878-460E-9890-D73F39B17C81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3607373" y="2269671"/>
            <a:ext cx="863580" cy="8210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3" name="Table 4">
            <a:extLst>
              <a:ext uri="{FF2B5EF4-FFF2-40B4-BE49-F238E27FC236}">
                <a16:creationId xmlns:a16="http://schemas.microsoft.com/office/drawing/2014/main" id="{C6A7B376-C8B4-475F-A836-E3C4DFDE939F}"/>
              </a:ext>
            </a:extLst>
          </p:cNvPr>
          <p:cNvGraphicFramePr>
            <a:graphicFrameLocks noGrp="1"/>
          </p:cNvGraphicFramePr>
          <p:nvPr/>
        </p:nvGraphicFramePr>
        <p:xfrm>
          <a:off x="758978" y="4495145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4" name="Table 4">
            <a:extLst>
              <a:ext uri="{FF2B5EF4-FFF2-40B4-BE49-F238E27FC236}">
                <a16:creationId xmlns:a16="http://schemas.microsoft.com/office/drawing/2014/main" id="{76643468-4943-40C9-A664-BFD192A0F6E0}"/>
              </a:ext>
            </a:extLst>
          </p:cNvPr>
          <p:cNvGraphicFramePr>
            <a:graphicFrameLocks noGrp="1"/>
          </p:cNvGraphicFramePr>
          <p:nvPr/>
        </p:nvGraphicFramePr>
        <p:xfrm>
          <a:off x="155141" y="5934883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5" name="Table 4">
            <a:extLst>
              <a:ext uri="{FF2B5EF4-FFF2-40B4-BE49-F238E27FC236}">
                <a16:creationId xmlns:a16="http://schemas.microsoft.com/office/drawing/2014/main" id="{E37B2FE9-735A-4D6B-B9EA-183CC4EF0A0A}"/>
              </a:ext>
            </a:extLst>
          </p:cNvPr>
          <p:cNvGraphicFramePr>
            <a:graphicFrameLocks noGrp="1"/>
          </p:cNvGraphicFramePr>
          <p:nvPr/>
        </p:nvGraphicFramePr>
        <p:xfrm>
          <a:off x="3122290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EA9A0D4E-3EF7-4741-A6F4-ECF4EF4328BA}"/>
              </a:ext>
            </a:extLst>
          </p:cNvPr>
          <p:cNvSpPr txBox="1"/>
          <p:nvPr/>
        </p:nvSpPr>
        <p:spPr bwMode="auto">
          <a:xfrm>
            <a:off x="2601290" y="4516169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226" name="Table 4">
            <a:extLst>
              <a:ext uri="{FF2B5EF4-FFF2-40B4-BE49-F238E27FC236}">
                <a16:creationId xmlns:a16="http://schemas.microsoft.com/office/drawing/2014/main" id="{43377803-7FF1-4046-AA4B-D3876E3CCC36}"/>
              </a:ext>
            </a:extLst>
          </p:cNvPr>
          <p:cNvGraphicFramePr>
            <a:graphicFrameLocks noGrp="1"/>
          </p:cNvGraphicFramePr>
          <p:nvPr/>
        </p:nvGraphicFramePr>
        <p:xfrm>
          <a:off x="1119010" y="5934883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EC9151F-7DEA-428E-B62C-7E51B1AFC7EA}"/>
              </a:ext>
            </a:extLst>
          </p:cNvPr>
          <p:cNvCxnSpPr>
            <a:cxnSpLocks/>
          </p:cNvCxnSpPr>
          <p:nvPr/>
        </p:nvCxnSpPr>
        <p:spPr>
          <a:xfrm flipH="1">
            <a:off x="3251412" y="5243489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1B9EDBAA-DD0A-4A50-8DBB-4C0F0DBED87D}"/>
              </a:ext>
            </a:extLst>
          </p:cNvPr>
          <p:cNvCxnSpPr>
            <a:cxnSpLocks/>
          </p:cNvCxnSpPr>
          <p:nvPr/>
        </p:nvCxnSpPr>
        <p:spPr>
          <a:xfrm>
            <a:off x="3493828" y="5243489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20C706F6-4FC5-4DE4-BA90-59FC02CD646E}"/>
              </a:ext>
            </a:extLst>
          </p:cNvPr>
          <p:cNvCxnSpPr>
            <a:cxnSpLocks/>
          </p:cNvCxnSpPr>
          <p:nvPr/>
        </p:nvCxnSpPr>
        <p:spPr>
          <a:xfrm>
            <a:off x="3493828" y="5243489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86E19F17-FBF2-46AC-85F2-8CFD21EE0FD4}"/>
              </a:ext>
            </a:extLst>
          </p:cNvPr>
          <p:cNvSpPr txBox="1"/>
          <p:nvPr/>
        </p:nvSpPr>
        <p:spPr bwMode="auto">
          <a:xfrm>
            <a:off x="1930898" y="5934883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09" name="Title 1">
            <a:extLst>
              <a:ext uri="{FF2B5EF4-FFF2-40B4-BE49-F238E27FC236}">
                <a16:creationId xmlns:a16="http://schemas.microsoft.com/office/drawing/2014/main" id="{8BC64000-249E-4D18-96C9-0C7C7393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5052430" cy="1143000"/>
          </a:xfrm>
        </p:spPr>
        <p:txBody>
          <a:bodyPr/>
          <a:lstStyle/>
          <a:p>
            <a:r>
              <a:rPr lang="en-US" dirty="0"/>
              <a:t>DFS?</a:t>
            </a:r>
          </a:p>
        </p:txBody>
      </p:sp>
      <p:graphicFrame>
        <p:nvGraphicFramePr>
          <p:cNvPr id="115" name="Table 4">
            <a:extLst>
              <a:ext uri="{FF2B5EF4-FFF2-40B4-BE49-F238E27FC236}">
                <a16:creationId xmlns:a16="http://schemas.microsoft.com/office/drawing/2014/main" id="{3B9A943D-A40C-4ACC-B172-0BAB3013DBE1}"/>
              </a:ext>
            </a:extLst>
          </p:cNvPr>
          <p:cNvGraphicFramePr>
            <a:graphicFrameLocks noGrp="1"/>
          </p:cNvGraphicFramePr>
          <p:nvPr/>
        </p:nvGraphicFramePr>
        <p:xfrm>
          <a:off x="4918383" y="3118262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270927-389A-4145-9031-70C24F276066}"/>
              </a:ext>
            </a:extLst>
          </p:cNvPr>
          <p:cNvCxnSpPr>
            <a:cxnSpLocks/>
            <a:stCxn id="9" idx="2"/>
            <a:endCxn id="115" idx="0"/>
          </p:cNvCxnSpPr>
          <p:nvPr/>
        </p:nvCxnSpPr>
        <p:spPr>
          <a:xfrm>
            <a:off x="3607373" y="2269671"/>
            <a:ext cx="1682548" cy="84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5D7F94E1-1B56-44D4-9F70-BA1912DC3B2F}"/>
              </a:ext>
            </a:extLst>
          </p:cNvPr>
          <p:cNvGraphicFramePr>
            <a:graphicFrameLocks noGrp="1"/>
          </p:cNvGraphicFramePr>
          <p:nvPr/>
        </p:nvGraphicFramePr>
        <p:xfrm>
          <a:off x="1808351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B303BE-4C74-479A-A9B2-EFE9017B5B93}"/>
              </a:ext>
            </a:extLst>
          </p:cNvPr>
          <p:cNvCxnSpPr>
            <a:cxnSpLocks/>
            <a:stCxn id="17" idx="2"/>
            <a:endCxn id="133" idx="0"/>
          </p:cNvCxnSpPr>
          <p:nvPr/>
        </p:nvCxnSpPr>
        <p:spPr>
          <a:xfrm flipH="1">
            <a:off x="1130516" y="3870168"/>
            <a:ext cx="1606761" cy="62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2517D0-6CFB-4FD4-AC87-3238F6854557}"/>
              </a:ext>
            </a:extLst>
          </p:cNvPr>
          <p:cNvCxnSpPr>
            <a:cxnSpLocks/>
            <a:stCxn id="17" idx="2"/>
            <a:endCxn id="119" idx="0"/>
          </p:cNvCxnSpPr>
          <p:nvPr/>
        </p:nvCxnSpPr>
        <p:spPr>
          <a:xfrm flipH="1">
            <a:off x="2179889" y="3870168"/>
            <a:ext cx="557388" cy="61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65C62F-43B4-4891-989F-386029F34F7E}"/>
              </a:ext>
            </a:extLst>
          </p:cNvPr>
          <p:cNvCxnSpPr>
            <a:cxnSpLocks/>
            <a:stCxn id="17" idx="2"/>
            <a:endCxn id="135" idx="0"/>
          </p:cNvCxnSpPr>
          <p:nvPr/>
        </p:nvCxnSpPr>
        <p:spPr>
          <a:xfrm>
            <a:off x="2737277" y="3870168"/>
            <a:ext cx="756551" cy="61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D192AA-C609-4E96-A5CB-37E2F1E5EC48}"/>
              </a:ext>
            </a:extLst>
          </p:cNvPr>
          <p:cNvCxnSpPr>
            <a:cxnSpLocks/>
            <a:stCxn id="17" idx="2"/>
            <a:endCxn id="136" idx="0"/>
          </p:cNvCxnSpPr>
          <p:nvPr/>
        </p:nvCxnSpPr>
        <p:spPr>
          <a:xfrm>
            <a:off x="2737277" y="3870168"/>
            <a:ext cx="115843" cy="6460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2" name="Table 4">
            <a:extLst>
              <a:ext uri="{FF2B5EF4-FFF2-40B4-BE49-F238E27FC236}">
                <a16:creationId xmlns:a16="http://schemas.microsoft.com/office/drawing/2014/main" id="{699143F7-C2CC-46AF-88A1-54527152E21C}"/>
              </a:ext>
            </a:extLst>
          </p:cNvPr>
          <p:cNvGraphicFramePr>
            <a:graphicFrameLocks noGrp="1"/>
          </p:cNvGraphicFramePr>
          <p:nvPr/>
        </p:nvGraphicFramePr>
        <p:xfrm>
          <a:off x="2432074" y="59512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F8EE2E-ECF0-4010-90B5-CBA9560DEEDD}"/>
              </a:ext>
            </a:extLst>
          </p:cNvPr>
          <p:cNvCxnSpPr>
            <a:cxnSpLocks/>
            <a:stCxn id="133" idx="2"/>
            <a:endCxn id="134" idx="0"/>
          </p:cNvCxnSpPr>
          <p:nvPr/>
        </p:nvCxnSpPr>
        <p:spPr>
          <a:xfrm flipH="1">
            <a:off x="526679" y="5243489"/>
            <a:ext cx="603837" cy="69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A18284-76BC-4DD0-A3D6-625AE35E0C98}"/>
              </a:ext>
            </a:extLst>
          </p:cNvPr>
          <p:cNvCxnSpPr>
            <a:cxnSpLocks/>
            <a:stCxn id="133" idx="2"/>
            <a:endCxn id="226" idx="0"/>
          </p:cNvCxnSpPr>
          <p:nvPr/>
        </p:nvCxnSpPr>
        <p:spPr>
          <a:xfrm>
            <a:off x="1130516" y="5243489"/>
            <a:ext cx="360032" cy="69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0CB5D5-882F-40D8-A6AE-3F950CC22468}"/>
              </a:ext>
            </a:extLst>
          </p:cNvPr>
          <p:cNvCxnSpPr>
            <a:cxnSpLocks/>
            <a:stCxn id="133" idx="2"/>
            <a:endCxn id="304" idx="0"/>
          </p:cNvCxnSpPr>
          <p:nvPr/>
        </p:nvCxnSpPr>
        <p:spPr>
          <a:xfrm>
            <a:off x="1130516" y="5243489"/>
            <a:ext cx="1052212" cy="6913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8AC4A3-C7B5-443F-8ED4-32A3D21EFF5E}"/>
              </a:ext>
            </a:extLst>
          </p:cNvPr>
          <p:cNvCxnSpPr>
            <a:cxnSpLocks/>
            <a:stCxn id="133" idx="2"/>
            <a:endCxn id="132" idx="0"/>
          </p:cNvCxnSpPr>
          <p:nvPr/>
        </p:nvCxnSpPr>
        <p:spPr>
          <a:xfrm>
            <a:off x="1130516" y="5243489"/>
            <a:ext cx="1673096" cy="707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A005555-4B2B-4044-8157-F7652121D97D}"/>
              </a:ext>
            </a:extLst>
          </p:cNvPr>
          <p:cNvCxnSpPr>
            <a:cxnSpLocks/>
          </p:cNvCxnSpPr>
          <p:nvPr/>
        </p:nvCxnSpPr>
        <p:spPr>
          <a:xfrm flipH="1">
            <a:off x="1929114" y="5243489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C7DA8BD-3A47-4395-8757-2685BBAAD094}"/>
              </a:ext>
            </a:extLst>
          </p:cNvPr>
          <p:cNvCxnSpPr>
            <a:cxnSpLocks/>
          </p:cNvCxnSpPr>
          <p:nvPr/>
        </p:nvCxnSpPr>
        <p:spPr>
          <a:xfrm>
            <a:off x="2171530" y="5243489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518B443-A68E-4100-BEAF-D8F4732BCEA8}"/>
              </a:ext>
            </a:extLst>
          </p:cNvPr>
          <p:cNvCxnSpPr>
            <a:cxnSpLocks/>
          </p:cNvCxnSpPr>
          <p:nvPr/>
        </p:nvCxnSpPr>
        <p:spPr>
          <a:xfrm>
            <a:off x="2171530" y="5243489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222DA1D-C4E2-464F-97B0-5015273B3AEF}"/>
              </a:ext>
            </a:extLst>
          </p:cNvPr>
          <p:cNvCxnSpPr>
            <a:cxnSpLocks/>
          </p:cNvCxnSpPr>
          <p:nvPr/>
        </p:nvCxnSpPr>
        <p:spPr>
          <a:xfrm flipH="1">
            <a:off x="3478389" y="3861969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50A5FB9-828B-43F5-9B27-6BD3A5B76319}"/>
              </a:ext>
            </a:extLst>
          </p:cNvPr>
          <p:cNvCxnSpPr>
            <a:cxnSpLocks/>
          </p:cNvCxnSpPr>
          <p:nvPr/>
        </p:nvCxnSpPr>
        <p:spPr>
          <a:xfrm>
            <a:off x="3720805" y="3861969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1203F9F-6E3E-4B5C-8B22-F2E6A22CE9A2}"/>
              </a:ext>
            </a:extLst>
          </p:cNvPr>
          <p:cNvCxnSpPr>
            <a:cxnSpLocks/>
          </p:cNvCxnSpPr>
          <p:nvPr/>
        </p:nvCxnSpPr>
        <p:spPr>
          <a:xfrm>
            <a:off x="3720805" y="3861969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D557756-942A-4029-AD7A-780182158E2A}"/>
              </a:ext>
            </a:extLst>
          </p:cNvPr>
          <p:cNvCxnSpPr>
            <a:cxnSpLocks/>
          </p:cNvCxnSpPr>
          <p:nvPr/>
        </p:nvCxnSpPr>
        <p:spPr>
          <a:xfrm flipH="1">
            <a:off x="5036471" y="3874512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A3D81C-055A-4E23-B485-2103173DF4CA}"/>
              </a:ext>
            </a:extLst>
          </p:cNvPr>
          <p:cNvCxnSpPr>
            <a:cxnSpLocks/>
          </p:cNvCxnSpPr>
          <p:nvPr/>
        </p:nvCxnSpPr>
        <p:spPr>
          <a:xfrm>
            <a:off x="5278887" y="3874512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4E8EC1F-DCF1-4D1E-A109-B0DBE65A910B}"/>
              </a:ext>
            </a:extLst>
          </p:cNvPr>
          <p:cNvCxnSpPr>
            <a:cxnSpLocks/>
          </p:cNvCxnSpPr>
          <p:nvPr/>
        </p:nvCxnSpPr>
        <p:spPr>
          <a:xfrm>
            <a:off x="5278887" y="3874512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3837ABA-8F37-4535-93D0-AB99655EEDA7}"/>
              </a:ext>
            </a:extLst>
          </p:cNvPr>
          <p:cNvCxnSpPr>
            <a:cxnSpLocks/>
          </p:cNvCxnSpPr>
          <p:nvPr/>
        </p:nvCxnSpPr>
        <p:spPr>
          <a:xfrm flipH="1">
            <a:off x="888099" y="5235290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8CC21DA-81DE-4689-B84C-E6F6121DCEEF}"/>
              </a:ext>
            </a:extLst>
          </p:cNvPr>
          <p:cNvCxnSpPr>
            <a:cxnSpLocks/>
          </p:cNvCxnSpPr>
          <p:nvPr/>
        </p:nvCxnSpPr>
        <p:spPr>
          <a:xfrm>
            <a:off x="1130515" y="5235290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F3068C3-D9DF-4D51-83C2-632F0D3EF62A}"/>
              </a:ext>
            </a:extLst>
          </p:cNvPr>
          <p:cNvCxnSpPr>
            <a:cxnSpLocks/>
          </p:cNvCxnSpPr>
          <p:nvPr/>
        </p:nvCxnSpPr>
        <p:spPr>
          <a:xfrm>
            <a:off x="1130515" y="5235290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682E67F-47AD-4A8F-B8AB-16149681FDCF}"/>
              </a:ext>
            </a:extLst>
          </p:cNvPr>
          <p:cNvCxnSpPr>
            <a:cxnSpLocks/>
          </p:cNvCxnSpPr>
          <p:nvPr/>
        </p:nvCxnSpPr>
        <p:spPr>
          <a:xfrm flipH="1">
            <a:off x="2481651" y="3878701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7D1FA67-2FAA-445E-BD66-03DF1DDADF61}"/>
              </a:ext>
            </a:extLst>
          </p:cNvPr>
          <p:cNvCxnSpPr>
            <a:cxnSpLocks/>
          </p:cNvCxnSpPr>
          <p:nvPr/>
        </p:nvCxnSpPr>
        <p:spPr>
          <a:xfrm>
            <a:off x="2724067" y="3878701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80BE4A7-D669-40F1-B07E-53C914A26A9A}"/>
              </a:ext>
            </a:extLst>
          </p:cNvPr>
          <p:cNvCxnSpPr>
            <a:cxnSpLocks/>
          </p:cNvCxnSpPr>
          <p:nvPr/>
        </p:nvCxnSpPr>
        <p:spPr>
          <a:xfrm>
            <a:off x="2724067" y="3878701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D5C9F41-AF1A-419A-81DF-BBFDE558F034}"/>
              </a:ext>
            </a:extLst>
          </p:cNvPr>
          <p:cNvCxnSpPr>
            <a:cxnSpLocks/>
          </p:cNvCxnSpPr>
          <p:nvPr/>
        </p:nvCxnSpPr>
        <p:spPr>
          <a:xfrm flipH="1">
            <a:off x="3356580" y="2270684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3F0E948-9E9B-4873-B1A8-67EA9C686063}"/>
              </a:ext>
            </a:extLst>
          </p:cNvPr>
          <p:cNvCxnSpPr>
            <a:cxnSpLocks/>
          </p:cNvCxnSpPr>
          <p:nvPr/>
        </p:nvCxnSpPr>
        <p:spPr>
          <a:xfrm>
            <a:off x="3598996" y="2270684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9B2C4C6-2551-4B80-BF1D-CBF59D18B87A}"/>
              </a:ext>
            </a:extLst>
          </p:cNvPr>
          <p:cNvCxnSpPr>
            <a:cxnSpLocks/>
          </p:cNvCxnSpPr>
          <p:nvPr/>
        </p:nvCxnSpPr>
        <p:spPr>
          <a:xfrm>
            <a:off x="3598996" y="2270684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9" name="Table 4">
            <a:extLst>
              <a:ext uri="{FF2B5EF4-FFF2-40B4-BE49-F238E27FC236}">
                <a16:creationId xmlns:a16="http://schemas.microsoft.com/office/drawing/2014/main" id="{14B00280-EF58-41B3-AE1F-71D695663CF8}"/>
              </a:ext>
            </a:extLst>
          </p:cNvPr>
          <p:cNvGraphicFramePr>
            <a:graphicFrameLocks noGrp="1"/>
          </p:cNvGraphicFramePr>
          <p:nvPr/>
        </p:nvGraphicFramePr>
        <p:xfrm>
          <a:off x="2971800" y="314936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70" name="Table 4">
            <a:extLst>
              <a:ext uri="{FF2B5EF4-FFF2-40B4-BE49-F238E27FC236}">
                <a16:creationId xmlns:a16="http://schemas.microsoft.com/office/drawing/2014/main" id="{3AA32752-52BD-4D74-89C5-B3F7718F1385}"/>
              </a:ext>
            </a:extLst>
          </p:cNvPr>
          <p:cNvGraphicFramePr>
            <a:graphicFrameLocks noGrp="1"/>
          </p:cNvGraphicFramePr>
          <p:nvPr/>
        </p:nvGraphicFramePr>
        <p:xfrm>
          <a:off x="4443230" y="315575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71" name="Table 4">
            <a:extLst>
              <a:ext uri="{FF2B5EF4-FFF2-40B4-BE49-F238E27FC236}">
                <a16:creationId xmlns:a16="http://schemas.microsoft.com/office/drawing/2014/main" id="{1F0792DB-6CA7-4DD5-9169-5F6EC01BDBFD}"/>
              </a:ext>
            </a:extLst>
          </p:cNvPr>
          <p:cNvGraphicFramePr>
            <a:graphicFrameLocks noGrp="1"/>
          </p:cNvGraphicFramePr>
          <p:nvPr/>
        </p:nvGraphicFramePr>
        <p:xfrm>
          <a:off x="6024892" y="3152385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72" name="TextBox 171">
            <a:extLst>
              <a:ext uri="{FF2B5EF4-FFF2-40B4-BE49-F238E27FC236}">
                <a16:creationId xmlns:a16="http://schemas.microsoft.com/office/drawing/2014/main" id="{D5B1F20D-336F-4015-8581-E076554A5FCC}"/>
              </a:ext>
            </a:extLst>
          </p:cNvPr>
          <p:cNvSpPr txBox="1"/>
          <p:nvPr/>
        </p:nvSpPr>
        <p:spPr bwMode="auto">
          <a:xfrm>
            <a:off x="5353769" y="3149367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2D136DD-1D26-4553-9E4F-B05406FD62D5}"/>
              </a:ext>
            </a:extLst>
          </p:cNvPr>
          <p:cNvCxnSpPr>
            <a:cxnSpLocks/>
            <a:stCxn id="10" idx="2"/>
            <a:endCxn id="169" idx="0"/>
          </p:cNvCxnSpPr>
          <p:nvPr/>
        </p:nvCxnSpPr>
        <p:spPr>
          <a:xfrm flipH="1">
            <a:off x="3343338" y="2269671"/>
            <a:ext cx="1254635" cy="87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938C80-CB40-412E-B96B-83587D84964D}"/>
              </a:ext>
            </a:extLst>
          </p:cNvPr>
          <p:cNvCxnSpPr>
            <a:cxnSpLocks/>
            <a:stCxn id="10" idx="2"/>
            <a:endCxn id="170" idx="0"/>
          </p:cNvCxnSpPr>
          <p:nvPr/>
        </p:nvCxnSpPr>
        <p:spPr>
          <a:xfrm>
            <a:off x="4597973" y="2269671"/>
            <a:ext cx="216795" cy="88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7FC642-03A3-4B15-B8E6-F7E8F8E8733E}"/>
              </a:ext>
            </a:extLst>
          </p:cNvPr>
          <p:cNvCxnSpPr>
            <a:cxnSpLocks/>
            <a:stCxn id="10" idx="2"/>
            <a:endCxn id="172" idx="0"/>
          </p:cNvCxnSpPr>
          <p:nvPr/>
        </p:nvCxnSpPr>
        <p:spPr>
          <a:xfrm>
            <a:off x="4597973" y="2269671"/>
            <a:ext cx="1007626" cy="87969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C4D066E-0053-4156-94CA-A9A4A15C8B22}"/>
              </a:ext>
            </a:extLst>
          </p:cNvPr>
          <p:cNvCxnSpPr>
            <a:cxnSpLocks/>
            <a:stCxn id="10" idx="2"/>
            <a:endCxn id="171" idx="0"/>
          </p:cNvCxnSpPr>
          <p:nvPr/>
        </p:nvCxnSpPr>
        <p:spPr>
          <a:xfrm>
            <a:off x="4597973" y="2269671"/>
            <a:ext cx="1798457" cy="88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6DC5B79D-01EB-475B-B056-601CBA042FE5}"/>
              </a:ext>
            </a:extLst>
          </p:cNvPr>
          <p:cNvCxnSpPr>
            <a:cxnSpLocks/>
          </p:cNvCxnSpPr>
          <p:nvPr/>
        </p:nvCxnSpPr>
        <p:spPr>
          <a:xfrm flipH="1">
            <a:off x="3092304" y="3897711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E264BF8-1C50-4A46-8E1C-FED6C1465F54}"/>
              </a:ext>
            </a:extLst>
          </p:cNvPr>
          <p:cNvCxnSpPr>
            <a:cxnSpLocks/>
          </p:cNvCxnSpPr>
          <p:nvPr/>
        </p:nvCxnSpPr>
        <p:spPr>
          <a:xfrm>
            <a:off x="3334720" y="3897711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3FE26F7-2162-4A2A-A6B0-EC18F73BD751}"/>
              </a:ext>
            </a:extLst>
          </p:cNvPr>
          <p:cNvCxnSpPr>
            <a:cxnSpLocks/>
          </p:cNvCxnSpPr>
          <p:nvPr/>
        </p:nvCxnSpPr>
        <p:spPr>
          <a:xfrm>
            <a:off x="3334720" y="3897711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9A96CCCB-7686-4287-8ECE-C75CFFCB73D1}"/>
              </a:ext>
            </a:extLst>
          </p:cNvPr>
          <p:cNvSpPr txBox="1"/>
          <p:nvPr/>
        </p:nvSpPr>
        <p:spPr bwMode="auto">
          <a:xfrm>
            <a:off x="3809073" y="3135109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A45B7F-B30D-4F73-A81E-BA0909CC94E6}"/>
              </a:ext>
            </a:extLst>
          </p:cNvPr>
          <p:cNvCxnSpPr>
            <a:cxnSpLocks/>
            <a:stCxn id="10" idx="2"/>
            <a:endCxn id="193" idx="0"/>
          </p:cNvCxnSpPr>
          <p:nvPr/>
        </p:nvCxnSpPr>
        <p:spPr>
          <a:xfrm flipH="1">
            <a:off x="4060903" y="2269671"/>
            <a:ext cx="537070" cy="8654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98" name="Table 4">
            <a:extLst>
              <a:ext uri="{FF2B5EF4-FFF2-40B4-BE49-F238E27FC236}">
                <a16:creationId xmlns:a16="http://schemas.microsoft.com/office/drawing/2014/main" id="{C8E061AA-70E2-46BE-851A-DBBE7086F4E8}"/>
              </a:ext>
            </a:extLst>
          </p:cNvPr>
          <p:cNvGraphicFramePr>
            <a:graphicFrameLocks noGrp="1"/>
          </p:cNvGraphicFramePr>
          <p:nvPr/>
        </p:nvGraphicFramePr>
        <p:xfrm>
          <a:off x="3448222" y="440760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99" name="Table 4">
            <a:extLst>
              <a:ext uri="{FF2B5EF4-FFF2-40B4-BE49-F238E27FC236}">
                <a16:creationId xmlns:a16="http://schemas.microsoft.com/office/drawing/2014/main" id="{4AA30520-66B3-4A95-AEAF-64A1486F70E1}"/>
              </a:ext>
            </a:extLst>
          </p:cNvPr>
          <p:cNvGraphicFramePr>
            <a:graphicFrameLocks noGrp="1"/>
          </p:cNvGraphicFramePr>
          <p:nvPr/>
        </p:nvGraphicFramePr>
        <p:xfrm>
          <a:off x="4794383" y="440760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00" name="Table 4">
            <a:extLst>
              <a:ext uri="{FF2B5EF4-FFF2-40B4-BE49-F238E27FC236}">
                <a16:creationId xmlns:a16="http://schemas.microsoft.com/office/drawing/2014/main" id="{036A2DEE-DD09-4ED0-8ADE-47B40267EBC8}"/>
              </a:ext>
            </a:extLst>
          </p:cNvPr>
          <p:cNvGraphicFramePr>
            <a:graphicFrameLocks noGrp="1"/>
          </p:cNvGraphicFramePr>
          <p:nvPr/>
        </p:nvGraphicFramePr>
        <p:xfrm>
          <a:off x="6221953" y="440760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01" name="TextBox 200">
            <a:extLst>
              <a:ext uri="{FF2B5EF4-FFF2-40B4-BE49-F238E27FC236}">
                <a16:creationId xmlns:a16="http://schemas.microsoft.com/office/drawing/2014/main" id="{E3EB8AFD-A191-494F-9192-A7E0F509F9A8}"/>
              </a:ext>
            </a:extLst>
          </p:cNvPr>
          <p:cNvSpPr txBox="1"/>
          <p:nvPr/>
        </p:nvSpPr>
        <p:spPr bwMode="auto">
          <a:xfrm>
            <a:off x="4252875" y="4330258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57575FE-6FE3-4E42-B4C8-07B1056E79C5}"/>
              </a:ext>
            </a:extLst>
          </p:cNvPr>
          <p:cNvSpPr txBox="1"/>
          <p:nvPr/>
        </p:nvSpPr>
        <p:spPr bwMode="auto">
          <a:xfrm>
            <a:off x="5636884" y="4358774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48273A1-05EA-4EC2-9CCD-BCC5B1361BB4}"/>
              </a:ext>
            </a:extLst>
          </p:cNvPr>
          <p:cNvCxnSpPr>
            <a:cxnSpLocks/>
            <a:stCxn id="170" idx="2"/>
            <a:endCxn id="198" idx="0"/>
          </p:cNvCxnSpPr>
          <p:nvPr/>
        </p:nvCxnSpPr>
        <p:spPr>
          <a:xfrm flipH="1">
            <a:off x="3819760" y="3904098"/>
            <a:ext cx="995008" cy="5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D994CA-29A2-49C6-B5F8-07F9A1DDB181}"/>
              </a:ext>
            </a:extLst>
          </p:cNvPr>
          <p:cNvCxnSpPr>
            <a:cxnSpLocks/>
            <a:stCxn id="170" idx="2"/>
            <a:endCxn id="201" idx="0"/>
          </p:cNvCxnSpPr>
          <p:nvPr/>
        </p:nvCxnSpPr>
        <p:spPr>
          <a:xfrm flipH="1">
            <a:off x="4504705" y="3904098"/>
            <a:ext cx="310063" cy="4261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A8199E7-9AF9-4F25-9CA0-061273D746A5}"/>
              </a:ext>
            </a:extLst>
          </p:cNvPr>
          <p:cNvCxnSpPr>
            <a:cxnSpLocks/>
            <a:stCxn id="170" idx="2"/>
            <a:endCxn id="199" idx="0"/>
          </p:cNvCxnSpPr>
          <p:nvPr/>
        </p:nvCxnSpPr>
        <p:spPr>
          <a:xfrm>
            <a:off x="4814768" y="3904098"/>
            <a:ext cx="351153" cy="503509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B6331B5-CE1C-4B2E-999E-5DB893CA077B}"/>
              </a:ext>
            </a:extLst>
          </p:cNvPr>
          <p:cNvCxnSpPr>
            <a:cxnSpLocks/>
            <a:stCxn id="170" idx="2"/>
            <a:endCxn id="200" idx="0"/>
          </p:cNvCxnSpPr>
          <p:nvPr/>
        </p:nvCxnSpPr>
        <p:spPr>
          <a:xfrm>
            <a:off x="4814768" y="3904098"/>
            <a:ext cx="1778723" cy="5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29103B4-BEF7-4D8B-9583-95D33C94AC6D}"/>
              </a:ext>
            </a:extLst>
          </p:cNvPr>
          <p:cNvCxnSpPr>
            <a:cxnSpLocks/>
            <a:stCxn id="170" idx="2"/>
            <a:endCxn id="202" idx="0"/>
          </p:cNvCxnSpPr>
          <p:nvPr/>
        </p:nvCxnSpPr>
        <p:spPr>
          <a:xfrm>
            <a:off x="4814768" y="3904098"/>
            <a:ext cx="1073946" cy="4546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F94A98D-7E64-4C6D-A3EA-0BC4F703BEEA}"/>
              </a:ext>
            </a:extLst>
          </p:cNvPr>
          <p:cNvCxnSpPr>
            <a:cxnSpLocks/>
          </p:cNvCxnSpPr>
          <p:nvPr/>
        </p:nvCxnSpPr>
        <p:spPr>
          <a:xfrm flipH="1">
            <a:off x="3566657" y="5155951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BB0829B-303F-4240-861E-3DAEB18BD59C}"/>
              </a:ext>
            </a:extLst>
          </p:cNvPr>
          <p:cNvCxnSpPr>
            <a:cxnSpLocks/>
          </p:cNvCxnSpPr>
          <p:nvPr/>
        </p:nvCxnSpPr>
        <p:spPr>
          <a:xfrm>
            <a:off x="3809073" y="5155951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3F3F3CE8-BDE1-4D77-9E2B-EFE4F078CCDF}"/>
              </a:ext>
            </a:extLst>
          </p:cNvPr>
          <p:cNvCxnSpPr>
            <a:cxnSpLocks/>
          </p:cNvCxnSpPr>
          <p:nvPr/>
        </p:nvCxnSpPr>
        <p:spPr>
          <a:xfrm>
            <a:off x="3809073" y="5155951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4" name="Table 4">
            <a:extLst>
              <a:ext uri="{FF2B5EF4-FFF2-40B4-BE49-F238E27FC236}">
                <a16:creationId xmlns:a16="http://schemas.microsoft.com/office/drawing/2014/main" id="{833DF5A8-A19A-4B93-9858-E4E5B760B157}"/>
              </a:ext>
            </a:extLst>
          </p:cNvPr>
          <p:cNvGraphicFramePr>
            <a:graphicFrameLocks noGrp="1"/>
          </p:cNvGraphicFramePr>
          <p:nvPr/>
        </p:nvGraphicFramePr>
        <p:xfrm>
          <a:off x="3873502" y="580485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25" name="Table 4">
            <a:extLst>
              <a:ext uri="{FF2B5EF4-FFF2-40B4-BE49-F238E27FC236}">
                <a16:creationId xmlns:a16="http://schemas.microsoft.com/office/drawing/2014/main" id="{A3F3474F-7BBF-4AA3-BCEE-8288B316DAE6}"/>
              </a:ext>
            </a:extLst>
          </p:cNvPr>
          <p:cNvGraphicFramePr>
            <a:graphicFrameLocks noGrp="1"/>
          </p:cNvGraphicFramePr>
          <p:nvPr/>
        </p:nvGraphicFramePr>
        <p:xfrm>
          <a:off x="5186306" y="580485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37" name="Table 4">
            <a:extLst>
              <a:ext uri="{FF2B5EF4-FFF2-40B4-BE49-F238E27FC236}">
                <a16:creationId xmlns:a16="http://schemas.microsoft.com/office/drawing/2014/main" id="{E2CE33F1-B642-4704-AAC1-522B39E7F2A7}"/>
              </a:ext>
            </a:extLst>
          </p:cNvPr>
          <p:cNvGraphicFramePr>
            <a:graphicFrameLocks noGrp="1"/>
          </p:cNvGraphicFramePr>
          <p:nvPr/>
        </p:nvGraphicFramePr>
        <p:xfrm>
          <a:off x="6221953" y="57988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38" name="TextBox 237">
            <a:extLst>
              <a:ext uri="{FF2B5EF4-FFF2-40B4-BE49-F238E27FC236}">
                <a16:creationId xmlns:a16="http://schemas.microsoft.com/office/drawing/2014/main" id="{FE1E9AFB-F10C-4285-B7EE-7A5A34DF0E61}"/>
              </a:ext>
            </a:extLst>
          </p:cNvPr>
          <p:cNvSpPr txBox="1"/>
          <p:nvPr/>
        </p:nvSpPr>
        <p:spPr bwMode="auto">
          <a:xfrm>
            <a:off x="4643337" y="5798824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61784D-2A31-41DA-A86A-249F37EE6F9D}"/>
              </a:ext>
            </a:extLst>
          </p:cNvPr>
          <p:cNvCxnSpPr>
            <a:cxnSpLocks/>
            <a:stCxn id="199" idx="2"/>
            <a:endCxn id="224" idx="0"/>
          </p:cNvCxnSpPr>
          <p:nvPr/>
        </p:nvCxnSpPr>
        <p:spPr>
          <a:xfrm flipH="1">
            <a:off x="4245040" y="5155951"/>
            <a:ext cx="920881" cy="6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63D5A66-E600-44A7-9D30-326E092DC831}"/>
              </a:ext>
            </a:extLst>
          </p:cNvPr>
          <p:cNvCxnSpPr>
            <a:cxnSpLocks/>
            <a:stCxn id="199" idx="2"/>
            <a:endCxn id="238" idx="0"/>
          </p:cNvCxnSpPr>
          <p:nvPr/>
        </p:nvCxnSpPr>
        <p:spPr>
          <a:xfrm flipH="1">
            <a:off x="4895167" y="5155951"/>
            <a:ext cx="270754" cy="6428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1C31479-B284-4324-A946-A6747639F54F}"/>
              </a:ext>
            </a:extLst>
          </p:cNvPr>
          <p:cNvCxnSpPr>
            <a:cxnSpLocks/>
            <a:stCxn id="199" idx="2"/>
            <a:endCxn id="225" idx="0"/>
          </p:cNvCxnSpPr>
          <p:nvPr/>
        </p:nvCxnSpPr>
        <p:spPr>
          <a:xfrm>
            <a:off x="5165921" y="5155951"/>
            <a:ext cx="391923" cy="6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52C8B1F-A6DE-497B-BA26-FD0865CA7803}"/>
              </a:ext>
            </a:extLst>
          </p:cNvPr>
          <p:cNvCxnSpPr>
            <a:cxnSpLocks/>
            <a:stCxn id="199" idx="2"/>
            <a:endCxn id="237" idx="0"/>
          </p:cNvCxnSpPr>
          <p:nvPr/>
        </p:nvCxnSpPr>
        <p:spPr>
          <a:xfrm>
            <a:off x="5165921" y="5155951"/>
            <a:ext cx="1427570" cy="64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796B4DC6-62D4-495E-A5D0-9094E8CEBF4C}"/>
              </a:ext>
            </a:extLst>
          </p:cNvPr>
          <p:cNvSpPr/>
          <p:nvPr/>
        </p:nvSpPr>
        <p:spPr>
          <a:xfrm>
            <a:off x="5037626" y="5616427"/>
            <a:ext cx="1024981" cy="1066800"/>
          </a:xfrm>
          <a:prstGeom prst="ellipse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7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0" grpId="1"/>
      <p:bldP spid="136" grpId="0"/>
      <p:bldP spid="136" grpId="1"/>
      <p:bldP spid="136" grpId="2"/>
      <p:bldP spid="304" grpId="0"/>
      <p:bldP spid="304" grpId="1"/>
      <p:bldP spid="304" grpId="2"/>
      <p:bldP spid="304" grpId="3"/>
      <p:bldP spid="172" grpId="0"/>
      <p:bldP spid="193" grpId="0"/>
      <p:bldP spid="201" grpId="0"/>
      <p:bldP spid="202" grpId="0"/>
      <p:bldP spid="238" grpId="0"/>
      <p:bldP spid="2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F61F-F6CC-43FF-93EB-917D119B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9E87B3-6A17-4EC7-96CB-3FB0B75C4CE6}"/>
              </a:ext>
            </a:extLst>
          </p:cNvPr>
          <p:cNvGraphicFramePr>
            <a:graphicFrameLocks noGrp="1"/>
          </p:cNvGraphicFramePr>
          <p:nvPr/>
        </p:nvGraphicFramePr>
        <p:xfrm>
          <a:off x="4265003" y="2325255"/>
          <a:ext cx="709116" cy="7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2DAD11-713A-4332-B3D7-5F0FE411F86C}"/>
              </a:ext>
            </a:extLst>
          </p:cNvPr>
          <p:cNvGraphicFramePr>
            <a:graphicFrameLocks noGrp="1"/>
          </p:cNvGraphicFramePr>
          <p:nvPr/>
        </p:nvGraphicFramePr>
        <p:xfrm>
          <a:off x="5257800" y="2325255"/>
          <a:ext cx="709116" cy="7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24706-B8B9-4F89-9186-92F693410F9A}"/>
              </a:ext>
            </a:extLst>
          </p:cNvPr>
          <p:cNvGraphicFramePr>
            <a:graphicFrameLocks noGrp="1"/>
          </p:cNvGraphicFramePr>
          <p:nvPr/>
        </p:nvGraphicFramePr>
        <p:xfrm>
          <a:off x="6199910" y="2325255"/>
          <a:ext cx="709116" cy="7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E2F36F-A6B0-4701-B289-F8AB2C67E044}"/>
              </a:ext>
            </a:extLst>
          </p:cNvPr>
          <p:cNvGraphicFramePr>
            <a:graphicFrameLocks noGrp="1"/>
          </p:cNvGraphicFramePr>
          <p:nvPr/>
        </p:nvGraphicFramePr>
        <p:xfrm>
          <a:off x="7142020" y="2321791"/>
          <a:ext cx="709116" cy="7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70C85C0-8A52-4C44-800E-751C5E5E77F0}"/>
              </a:ext>
            </a:extLst>
          </p:cNvPr>
          <p:cNvGraphicFramePr>
            <a:graphicFrameLocks noGrp="1"/>
          </p:cNvGraphicFramePr>
          <p:nvPr/>
        </p:nvGraphicFramePr>
        <p:xfrm>
          <a:off x="5682898" y="1371600"/>
          <a:ext cx="709116" cy="7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EDCCF3-F9EA-44C9-B9DB-D032148808DD}"/>
              </a:ext>
            </a:extLst>
          </p:cNvPr>
          <p:cNvGraphicFramePr>
            <a:graphicFrameLocks noGrp="1"/>
          </p:cNvGraphicFramePr>
          <p:nvPr/>
        </p:nvGraphicFramePr>
        <p:xfrm>
          <a:off x="2040607" y="3491649"/>
          <a:ext cx="709116" cy="7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1657696-7C73-451B-83DA-F9B41F040303}"/>
              </a:ext>
            </a:extLst>
          </p:cNvPr>
          <p:cNvGraphicFramePr>
            <a:graphicFrameLocks noGrp="1"/>
          </p:cNvGraphicFramePr>
          <p:nvPr/>
        </p:nvGraphicFramePr>
        <p:xfrm>
          <a:off x="3427447" y="3501708"/>
          <a:ext cx="709116" cy="7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69CA456-AAC0-4AC7-8748-21514D00027C}"/>
              </a:ext>
            </a:extLst>
          </p:cNvPr>
          <p:cNvGraphicFramePr>
            <a:graphicFrameLocks noGrp="1"/>
          </p:cNvGraphicFramePr>
          <p:nvPr/>
        </p:nvGraphicFramePr>
        <p:xfrm>
          <a:off x="3427447" y="4633191"/>
          <a:ext cx="709116" cy="7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912D2B-B40E-400D-A7D7-9E2E70F33543}"/>
              </a:ext>
            </a:extLst>
          </p:cNvPr>
          <p:cNvCxnSpPr>
            <a:endCxn id="5" idx="0"/>
          </p:cNvCxnSpPr>
          <p:nvPr/>
        </p:nvCxnSpPr>
        <p:spPr>
          <a:xfrm flipH="1">
            <a:off x="4619561" y="2085744"/>
            <a:ext cx="1417895" cy="239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71102F-0BD0-46E8-A198-8DD79FF3245F}"/>
              </a:ext>
            </a:extLst>
          </p:cNvPr>
          <p:cNvCxnSpPr>
            <a:endCxn id="6" idx="0"/>
          </p:cNvCxnSpPr>
          <p:nvPr/>
        </p:nvCxnSpPr>
        <p:spPr>
          <a:xfrm flipH="1">
            <a:off x="5612358" y="2085744"/>
            <a:ext cx="425098" cy="239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048960-8845-4750-A722-4507B942A579}"/>
              </a:ext>
            </a:extLst>
          </p:cNvPr>
          <p:cNvCxnSpPr>
            <a:endCxn id="7" idx="0"/>
          </p:cNvCxnSpPr>
          <p:nvPr/>
        </p:nvCxnSpPr>
        <p:spPr>
          <a:xfrm>
            <a:off x="6037456" y="2085744"/>
            <a:ext cx="517012" cy="239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2951FF-B779-46E4-8846-747CFBC42B0F}"/>
              </a:ext>
            </a:extLst>
          </p:cNvPr>
          <p:cNvCxnSpPr>
            <a:endCxn id="8" idx="0"/>
          </p:cNvCxnSpPr>
          <p:nvPr/>
        </p:nvCxnSpPr>
        <p:spPr>
          <a:xfrm>
            <a:off x="6037456" y="2085744"/>
            <a:ext cx="1459122" cy="236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29528E-B9EE-41D6-B26D-1517AC60ACF5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2395165" y="3039399"/>
            <a:ext cx="2224396" cy="452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BF68631-570F-484F-A6FF-F582F9FE6050}"/>
              </a:ext>
            </a:extLst>
          </p:cNvPr>
          <p:cNvGraphicFramePr>
            <a:graphicFrameLocks noGrp="1"/>
          </p:cNvGraphicFramePr>
          <p:nvPr/>
        </p:nvGraphicFramePr>
        <p:xfrm>
          <a:off x="5257800" y="3507192"/>
          <a:ext cx="709116" cy="7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2A81361-5C84-4DCE-8849-A9FA7E4ACEA1}"/>
              </a:ext>
            </a:extLst>
          </p:cNvPr>
          <p:cNvGraphicFramePr>
            <a:graphicFrameLocks noGrp="1"/>
          </p:cNvGraphicFramePr>
          <p:nvPr/>
        </p:nvGraphicFramePr>
        <p:xfrm>
          <a:off x="5257800" y="4633191"/>
          <a:ext cx="709116" cy="7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1A3FE8A-2A1D-42BE-828A-3D22F9F50C8A}"/>
              </a:ext>
            </a:extLst>
          </p:cNvPr>
          <p:cNvGraphicFramePr>
            <a:graphicFrameLocks noGrp="1"/>
          </p:cNvGraphicFramePr>
          <p:nvPr/>
        </p:nvGraphicFramePr>
        <p:xfrm>
          <a:off x="5257800" y="5782050"/>
          <a:ext cx="709116" cy="71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7727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7853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DD93A72-0EA9-4C73-B10A-958F34E49F20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3782005" y="3039399"/>
            <a:ext cx="837556" cy="462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CED6001-4221-43F8-9603-E85AC3F8E6A3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5612358" y="3039399"/>
            <a:ext cx="0" cy="4677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6C422D-AB96-4445-866C-C5B72694AFF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3782005" y="4215852"/>
            <a:ext cx="0" cy="417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03BFC9-19EC-495A-A27D-B2076F180666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5612358" y="4221336"/>
            <a:ext cx="0" cy="411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E45B7A-88A3-4068-AA46-0D06DFA24264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5612358" y="5347335"/>
            <a:ext cx="0" cy="434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D4EDF1D3-0B18-452E-96B4-A30D4C9D0859}"/>
              </a:ext>
            </a:extLst>
          </p:cNvPr>
          <p:cNvSpPr/>
          <p:nvPr/>
        </p:nvSpPr>
        <p:spPr>
          <a:xfrm>
            <a:off x="4778570" y="5564692"/>
            <a:ext cx="1667576" cy="1066800"/>
          </a:xfrm>
          <a:prstGeom prst="ellipse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1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Map Coloring with Backtracking</a:t>
            </a:r>
          </a:p>
        </p:txBody>
      </p:sp>
      <p:pic>
        <p:nvPicPr>
          <p:cNvPr id="6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E44D1D5-67D2-43E4-A942-83576C21F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5372376" cy="4134062"/>
          </a:xfrm>
        </p:spPr>
      </p:pic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2C1D5F7-8A46-4CD4-A45C-9764DCEC3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947" y="1676400"/>
            <a:ext cx="4601348" cy="4146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C6DA61-3F9E-4FF0-9D15-B9C8CD49AF9E}"/>
              </a:ext>
            </a:extLst>
          </p:cNvPr>
          <p:cNvSpPr txBox="1"/>
          <p:nvPr/>
        </p:nvSpPr>
        <p:spPr>
          <a:xfrm>
            <a:off x="6297662" y="3389488"/>
            <a:ext cx="4748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ahnschrift Light" panose="020B0502040204020203" pitchFamily="34" charset="0"/>
              </a:rPr>
              <a:t>Where are we now?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7E1328F5-AD06-41B7-B814-57E3686D1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573309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https://vi.wikipedia.org/</a:t>
            </a:r>
          </a:p>
        </p:txBody>
      </p:sp>
    </p:spTree>
    <p:extLst>
      <p:ext uri="{BB962C8B-B14F-4D97-AF65-F5344CB8AC3E}">
        <p14:creationId xmlns:p14="http://schemas.microsoft.com/office/powerpoint/2010/main" val="878493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Coloring with Backtracking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9CD1A5-FFD6-4755-8E39-4E21408FC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000" y="1931640"/>
            <a:ext cx="5172075" cy="3305175"/>
          </a:xfrm>
          <a:prstGeom prst="rect">
            <a:avLst/>
          </a:prstGeom>
        </p:spPr>
      </p:pic>
      <p:pic>
        <p:nvPicPr>
          <p:cNvPr id="6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E44D1D5-67D2-43E4-A942-83576C21F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5372376" cy="4134062"/>
          </a:xfrm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789C521C-9FA1-4750-94F9-0F5CB0721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50" y="6586402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https://camranhcitygate.info/</a:t>
            </a:r>
          </a:p>
        </p:txBody>
      </p:sp>
    </p:spTree>
    <p:extLst>
      <p:ext uri="{BB962C8B-B14F-4D97-AF65-F5344CB8AC3E}">
        <p14:creationId xmlns:p14="http://schemas.microsoft.com/office/powerpoint/2010/main" val="2517124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Backtracking Example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D71B7CE-224D-45BA-9D2E-609484195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6200"/>
            <a:ext cx="1035677" cy="14224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B6C5388-F33E-441A-94E1-5259A411D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778000"/>
            <a:ext cx="1035677" cy="14224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13CB71A-11A1-4FDC-893E-D132D02DF8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78000"/>
            <a:ext cx="1035677" cy="14224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1B2A1CB-F2B5-44E6-9954-11FAEBCBCF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778000"/>
            <a:ext cx="1035677" cy="142240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0235EF5-968C-4E0B-9AB3-F72B3B1A02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3352800"/>
            <a:ext cx="1109654" cy="1524000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3B26B401-35F0-42F5-B0E9-0D4391F0C3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21" y="3352800"/>
            <a:ext cx="1109654" cy="1524000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F51137CA-4EFB-454E-A4DF-82C57AAD14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324475"/>
            <a:ext cx="1109654" cy="1524000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B5CE5E93-39A9-4C02-9CCB-D00D37DF958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54" y="5324475"/>
            <a:ext cx="1077353" cy="1479638"/>
          </a:xfrm>
          <a:prstGeom prst="rect">
            <a:avLst/>
          </a:prstGeom>
        </p:spPr>
      </p:pic>
      <p:pic>
        <p:nvPicPr>
          <p:cNvPr id="26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E70DAE54-3A95-44B7-8FD0-60208496A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291093"/>
            <a:ext cx="3302903" cy="2541595"/>
          </a:xfr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9C57F0-54C8-43D8-A16F-9DF2032F1862}"/>
              </a:ext>
            </a:extLst>
          </p:cNvPr>
          <p:cNvCxnSpPr>
            <a:stCxn id="3" idx="2"/>
          </p:cNvCxnSpPr>
          <p:nvPr/>
        </p:nvCxnSpPr>
        <p:spPr>
          <a:xfrm flipH="1">
            <a:off x="4329121" y="1498600"/>
            <a:ext cx="1598918" cy="279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17C292-4B80-409E-805D-EC6804A9985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5928039" y="1498600"/>
            <a:ext cx="1828800" cy="279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773597-4AE5-48BD-BF0D-548C115E9860}"/>
              </a:ext>
            </a:extLst>
          </p:cNvPr>
          <p:cNvCxnSpPr>
            <a:stCxn id="3" idx="2"/>
            <a:endCxn id="7" idx="0"/>
          </p:cNvCxnSpPr>
          <p:nvPr/>
        </p:nvCxnSpPr>
        <p:spPr>
          <a:xfrm flipH="1">
            <a:off x="5775639" y="1498600"/>
            <a:ext cx="152400" cy="279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202962-CBC2-4EEF-A976-1902D6DA1211}"/>
              </a:ext>
            </a:extLst>
          </p:cNvPr>
          <p:cNvCxnSpPr>
            <a:stCxn id="5" idx="2"/>
            <a:endCxn id="12" idx="0"/>
          </p:cNvCxnSpPr>
          <p:nvPr/>
        </p:nvCxnSpPr>
        <p:spPr>
          <a:xfrm flipH="1">
            <a:off x="2412202" y="3200400"/>
            <a:ext cx="1534637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AC101A-80E4-444C-B6EC-9C6596148019}"/>
              </a:ext>
            </a:extLst>
          </p:cNvPr>
          <p:cNvCxnSpPr>
            <a:stCxn id="5" idx="2"/>
            <a:endCxn id="14" idx="0"/>
          </p:cNvCxnSpPr>
          <p:nvPr/>
        </p:nvCxnSpPr>
        <p:spPr>
          <a:xfrm>
            <a:off x="3946839" y="3200400"/>
            <a:ext cx="937109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86220E-8561-4040-AC88-B7A6F0DD965C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1088227" y="4876800"/>
            <a:ext cx="1323975" cy="4476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9D110E-18BC-425F-BF94-A04EA059D6BC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2412202" y="4876800"/>
            <a:ext cx="1064929" cy="4476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5633199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44EA9-D23D-4F09-8134-9C5B7F5D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41" y="1117600"/>
            <a:ext cx="8820150" cy="4211148"/>
          </a:xfrm>
          <a:prstGeom prst="rect">
            <a:avLst/>
          </a:prstGeom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D39E3F71-2BF1-459E-8099-44E5DBC50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50" y="6586402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https://www.dcc.fc.up.pt/~ines/aulas/1617/IA/cspNew.pdf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eaLnBrk="1" hangingPunct="1"/>
            <a:endParaRPr lang="en-US" sz="2800" dirty="0"/>
          </a:p>
          <a:p>
            <a:r>
              <a:rPr lang="en-US" sz="2800" dirty="0"/>
              <a:t>Filtering: Can we detect inevitable failure early?</a:t>
            </a:r>
          </a:p>
          <a:p>
            <a:pPr marL="457165" lvl="1" indent="0" eaLnBrk="1" hangingPunct="1">
              <a:buNone/>
            </a:pPr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7295" y="1524000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61FF9-F3C4-4803-A60F-60E8B28E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Forward Checking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66F37F1-231C-48E5-86CF-70527717D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17600"/>
            <a:ext cx="2133600" cy="2930289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7AE9F252-F99F-4CFE-8EEF-2B0613666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51" y="1142999"/>
            <a:ext cx="2115106" cy="2904889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779CDE93-C3AA-45A2-AEA7-4F5BEE19A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40" y="1102359"/>
            <a:ext cx="2144697" cy="2945529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BF94C336-D892-44BD-B8B6-39536943F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303" y="1102360"/>
            <a:ext cx="2144697" cy="2945529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F2DC9764-B6D5-453E-A245-82AB937A2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965182"/>
              </p:ext>
            </p:extLst>
          </p:nvPr>
        </p:nvGraphicFramePr>
        <p:xfrm>
          <a:off x="304800" y="4343400"/>
          <a:ext cx="8585190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49115845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270780908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538481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37193741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175003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66664869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196092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509956599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21202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1755715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8326065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92643478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68735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8144969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81275071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39621587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17613544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4793586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2481765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0252792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4362599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13570429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4855660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5798678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96184273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8720460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Vạn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Hòa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Vĩnh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Diên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Nha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Trang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Lâm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ơ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Ranh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Tr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ư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ờng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  <a:tr h="0">
                <a:tc gridSpan="27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74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11050"/>
                  </a:ext>
                </a:extLst>
              </a:tr>
              <a:tr h="117712">
                <a:tc gridSpan="27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91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976199"/>
                  </a:ext>
                </a:extLst>
              </a:tr>
              <a:tr h="112632">
                <a:tc gridSpan="27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30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57581"/>
                  </a:ext>
                </a:extLst>
              </a:tr>
            </a:tbl>
          </a:graphicData>
        </a:graphic>
      </p:graphicFrame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E7F5ABE6-DBBE-43E7-8DFE-725C62B736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327" y="4800601"/>
            <a:ext cx="2673673" cy="20574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A7349AB-6B33-4C4F-8569-1F7A204D1582}"/>
              </a:ext>
            </a:extLst>
          </p:cNvPr>
          <p:cNvSpPr/>
          <p:nvPr/>
        </p:nvSpPr>
        <p:spPr>
          <a:xfrm>
            <a:off x="101595" y="6172200"/>
            <a:ext cx="8991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EA5016-48BD-437F-8547-AA652DAFC4F5}"/>
              </a:ext>
            </a:extLst>
          </p:cNvPr>
          <p:cNvSpPr/>
          <p:nvPr/>
        </p:nvSpPr>
        <p:spPr>
          <a:xfrm>
            <a:off x="101595" y="5638800"/>
            <a:ext cx="8991600" cy="1049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4D722C-C702-4C88-A083-46D606551E12}"/>
              </a:ext>
            </a:extLst>
          </p:cNvPr>
          <p:cNvSpPr/>
          <p:nvPr/>
        </p:nvSpPr>
        <p:spPr>
          <a:xfrm>
            <a:off x="152400" y="5181600"/>
            <a:ext cx="8991600" cy="1658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B7ACF4-7A4D-4C7D-B589-0B477F939246}"/>
              </a:ext>
            </a:extLst>
          </p:cNvPr>
          <p:cNvCxnSpPr>
            <a:cxnSpLocks/>
          </p:cNvCxnSpPr>
          <p:nvPr/>
        </p:nvCxnSpPr>
        <p:spPr>
          <a:xfrm>
            <a:off x="2438400" y="2590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FE8FEC-C5C8-4A1B-BBA6-05EAA3FA3C8B}"/>
              </a:ext>
            </a:extLst>
          </p:cNvPr>
          <p:cNvCxnSpPr>
            <a:cxnSpLocks/>
          </p:cNvCxnSpPr>
          <p:nvPr/>
        </p:nvCxnSpPr>
        <p:spPr>
          <a:xfrm>
            <a:off x="5562600" y="2590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7AC014-0561-4DBC-B373-102981A86F50}"/>
              </a:ext>
            </a:extLst>
          </p:cNvPr>
          <p:cNvCxnSpPr>
            <a:cxnSpLocks/>
          </p:cNvCxnSpPr>
          <p:nvPr/>
        </p:nvCxnSpPr>
        <p:spPr>
          <a:xfrm>
            <a:off x="8839200" y="2590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970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 err="1"/>
              <a:t>Ninh</a:t>
            </a:r>
            <a:r>
              <a:rPr lang="en-US" sz="2400" dirty="0"/>
              <a:t> </a:t>
            </a:r>
            <a:r>
              <a:rPr lang="en-US" sz="2400" dirty="0" err="1"/>
              <a:t>Hòa</a:t>
            </a:r>
            <a:r>
              <a:rPr lang="en-US" sz="2400" dirty="0"/>
              <a:t> and </a:t>
            </a:r>
            <a:r>
              <a:rPr lang="en-US" sz="2400" dirty="0" err="1"/>
              <a:t>Diên</a:t>
            </a:r>
            <a:r>
              <a:rPr lang="en-US" sz="2400" dirty="0"/>
              <a:t> </a:t>
            </a:r>
            <a:r>
              <a:rPr lang="en-US" sz="2400" dirty="0" err="1"/>
              <a:t>Khánh</a:t>
            </a:r>
            <a:r>
              <a:rPr lang="en-US" sz="2400" dirty="0"/>
              <a:t> cannot both be green!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graphicFrame>
        <p:nvGraphicFramePr>
          <p:cNvPr id="13" name="Table 23">
            <a:extLst>
              <a:ext uri="{FF2B5EF4-FFF2-40B4-BE49-F238E27FC236}">
                <a16:creationId xmlns:a16="http://schemas.microsoft.com/office/drawing/2014/main" id="{D1C0C321-DE2B-4A25-B19C-C4BC76A80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478718"/>
              </p:ext>
            </p:extLst>
          </p:nvPr>
        </p:nvGraphicFramePr>
        <p:xfrm>
          <a:off x="3124200" y="2743200"/>
          <a:ext cx="8585190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49115845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270780908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538481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37193741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175003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66664869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196092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509956599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21202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1755715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8326065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92643478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68735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8144969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81275071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39621587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17613544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4793586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2481765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0252792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4362599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13570429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4855660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5798678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96184273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8720460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Vạn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Hòa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Vĩnh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Diên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Nha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Trang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Lâm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ơ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Ranh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Tr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ư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ờng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  <a:tr h="0">
                <a:tc gridSpan="27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74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11050"/>
                  </a:ext>
                </a:extLst>
              </a:tr>
              <a:tr h="117712">
                <a:tc gridSpan="27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91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976199"/>
                  </a:ext>
                </a:extLst>
              </a:tr>
            </a:tbl>
          </a:graphicData>
        </a:graphic>
      </p:graphicFrame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ADAE87FA-B2DA-4EF3-B096-45E17882C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2" y="2141655"/>
            <a:ext cx="2144697" cy="29455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sp>
        <p:nvSpPr>
          <p:cNvPr id="927757" name="Freeform 13"/>
          <p:cNvSpPr>
            <a:spLocks/>
          </p:cNvSpPr>
          <p:nvPr/>
        </p:nvSpPr>
        <p:spPr bwMode="auto">
          <a:xfrm>
            <a:off x="5657294" y="3048000"/>
            <a:ext cx="1886506" cy="2286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215747" y="5354990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590" y="3581165"/>
            <a:ext cx="4200129" cy="1747096"/>
          </a:xfrm>
          <a:prstGeom prst="rect">
            <a:avLst/>
          </a:prstGeom>
          <a:noFill/>
        </p:spPr>
      </p:pic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0B85C51D-AF05-4F88-858A-54C74B0D3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6" y="2133600"/>
            <a:ext cx="2115106" cy="2904889"/>
          </a:xfrm>
          <a:prstGeom prst="rect">
            <a:avLst/>
          </a:prstGeom>
        </p:spPr>
      </p:pic>
      <p:graphicFrame>
        <p:nvGraphicFramePr>
          <p:cNvPr id="27" name="Table 23">
            <a:extLst>
              <a:ext uri="{FF2B5EF4-FFF2-40B4-BE49-F238E27FC236}">
                <a16:creationId xmlns:a16="http://schemas.microsoft.com/office/drawing/2014/main" id="{376881C7-AAEF-49FD-81A3-D6FE5F667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259346"/>
              </p:ext>
            </p:extLst>
          </p:nvPr>
        </p:nvGraphicFramePr>
        <p:xfrm>
          <a:off x="3251205" y="2152558"/>
          <a:ext cx="85851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49115845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270780908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538481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37193741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175003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66664869"/>
                    </a:ext>
                  </a:extLst>
                </a:gridCol>
                <a:gridCol w="953910">
                  <a:extLst>
                    <a:ext uri="{9D8B030D-6E8A-4147-A177-3AD203B41FA5}">
                      <a16:colId xmlns:a16="http://schemas.microsoft.com/office/drawing/2014/main" val="42196092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1755715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8326065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92643478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68735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8144969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81275071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39621587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17613544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4793586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2481765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0252792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4362599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13570429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4855660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5798678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96184273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8720460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Vạn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Hòa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Vĩnh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Diên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Nha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Trang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Lâm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ơ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Ranh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Tr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ư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ờng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  <p:sp>
        <p:nvSpPr>
          <p:cNvPr id="28" name="Freeform 13">
            <a:extLst>
              <a:ext uri="{FF2B5EF4-FFF2-40B4-BE49-F238E27FC236}">
                <a16:creationId xmlns:a16="http://schemas.microsoft.com/office/drawing/2014/main" id="{37DFF29D-F613-4CAD-88F2-5F50BB39AAFE}"/>
              </a:ext>
            </a:extLst>
          </p:cNvPr>
          <p:cNvSpPr>
            <a:spLocks/>
          </p:cNvSpPr>
          <p:nvPr/>
        </p:nvSpPr>
        <p:spPr bwMode="auto">
          <a:xfrm>
            <a:off x="5606499" y="2949942"/>
            <a:ext cx="1099101" cy="326658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graphicFrame>
        <p:nvGraphicFramePr>
          <p:cNvPr id="29" name="Table 23">
            <a:extLst>
              <a:ext uri="{FF2B5EF4-FFF2-40B4-BE49-F238E27FC236}">
                <a16:creationId xmlns:a16="http://schemas.microsoft.com/office/drawing/2014/main" id="{35B454D4-A4C3-45DE-8E70-BA56C08C7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77435"/>
              </p:ext>
            </p:extLst>
          </p:nvPr>
        </p:nvGraphicFramePr>
        <p:xfrm>
          <a:off x="9604675" y="2520682"/>
          <a:ext cx="3179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  <p:graphicFrame>
        <p:nvGraphicFramePr>
          <p:cNvPr id="30" name="Table 23">
            <a:extLst>
              <a:ext uri="{FF2B5EF4-FFF2-40B4-BE49-F238E27FC236}">
                <a16:creationId xmlns:a16="http://schemas.microsoft.com/office/drawing/2014/main" id="{5804EDD1-3CBC-4F98-B6ED-E4FE5CEE4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661558"/>
              </p:ext>
            </p:extLst>
          </p:nvPr>
        </p:nvGraphicFramePr>
        <p:xfrm>
          <a:off x="6756395" y="2514600"/>
          <a:ext cx="31797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  <p:graphicFrame>
        <p:nvGraphicFramePr>
          <p:cNvPr id="31" name="Table 23">
            <a:extLst>
              <a:ext uri="{FF2B5EF4-FFF2-40B4-BE49-F238E27FC236}">
                <a16:creationId xmlns:a16="http://schemas.microsoft.com/office/drawing/2014/main" id="{C33ADBB4-FF56-417A-B05E-A6C8FBD50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94305"/>
              </p:ext>
            </p:extLst>
          </p:nvPr>
        </p:nvGraphicFramePr>
        <p:xfrm>
          <a:off x="8670511" y="2519680"/>
          <a:ext cx="3179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  <p:sp>
        <p:nvSpPr>
          <p:cNvPr id="32" name="Freeform 13">
            <a:extLst>
              <a:ext uri="{FF2B5EF4-FFF2-40B4-BE49-F238E27FC236}">
                <a16:creationId xmlns:a16="http://schemas.microsoft.com/office/drawing/2014/main" id="{0C92B06C-6AA5-4735-9119-EEA87D267621}"/>
              </a:ext>
            </a:extLst>
          </p:cNvPr>
          <p:cNvSpPr>
            <a:spLocks/>
          </p:cNvSpPr>
          <p:nvPr/>
        </p:nvSpPr>
        <p:spPr bwMode="auto">
          <a:xfrm>
            <a:off x="5787745" y="3072272"/>
            <a:ext cx="2746656" cy="356728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E0EFC0C3-DC30-4790-9D5E-B2738AC0ECC0}"/>
              </a:ext>
            </a:extLst>
          </p:cNvPr>
          <p:cNvSpPr>
            <a:spLocks/>
          </p:cNvSpPr>
          <p:nvPr/>
        </p:nvSpPr>
        <p:spPr bwMode="auto">
          <a:xfrm flipH="1">
            <a:off x="3500148" y="2996581"/>
            <a:ext cx="1886507" cy="245352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64EA2421-8FCA-4E3D-884B-E328350F5EC5}"/>
              </a:ext>
            </a:extLst>
          </p:cNvPr>
          <p:cNvSpPr>
            <a:spLocks/>
          </p:cNvSpPr>
          <p:nvPr/>
        </p:nvSpPr>
        <p:spPr bwMode="auto">
          <a:xfrm flipH="1">
            <a:off x="4546897" y="2982560"/>
            <a:ext cx="1059602" cy="31040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87CB12D8-A338-4C94-9647-58A00407778B}"/>
              </a:ext>
            </a:extLst>
          </p:cNvPr>
          <p:cNvSpPr>
            <a:spLocks/>
          </p:cNvSpPr>
          <p:nvPr/>
        </p:nvSpPr>
        <p:spPr bwMode="auto">
          <a:xfrm>
            <a:off x="5811153" y="2996581"/>
            <a:ext cx="3761368" cy="47895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graphicFrame>
        <p:nvGraphicFramePr>
          <p:cNvPr id="36" name="Table 23">
            <a:extLst>
              <a:ext uri="{FF2B5EF4-FFF2-40B4-BE49-F238E27FC236}">
                <a16:creationId xmlns:a16="http://schemas.microsoft.com/office/drawing/2014/main" id="{85888FE1-121D-4F53-8F9F-519AE0AE3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2833"/>
              </p:ext>
            </p:extLst>
          </p:nvPr>
        </p:nvGraphicFramePr>
        <p:xfrm>
          <a:off x="4842279" y="2514600"/>
          <a:ext cx="31797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  <p:sp>
        <p:nvSpPr>
          <p:cNvPr id="37" name="Freeform 13">
            <a:extLst>
              <a:ext uri="{FF2B5EF4-FFF2-40B4-BE49-F238E27FC236}">
                <a16:creationId xmlns:a16="http://schemas.microsoft.com/office/drawing/2014/main" id="{AFBD5B3B-2D88-48D8-A00B-4C76AC28FA01}"/>
              </a:ext>
            </a:extLst>
          </p:cNvPr>
          <p:cNvSpPr>
            <a:spLocks/>
          </p:cNvSpPr>
          <p:nvPr/>
        </p:nvSpPr>
        <p:spPr bwMode="auto">
          <a:xfrm>
            <a:off x="5713910" y="3027669"/>
            <a:ext cx="5639889" cy="47895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sp>
        <p:nvSpPr>
          <p:cNvPr id="44" name="Freeform 13">
            <a:extLst>
              <a:ext uri="{FF2B5EF4-FFF2-40B4-BE49-F238E27FC236}">
                <a16:creationId xmlns:a16="http://schemas.microsoft.com/office/drawing/2014/main" id="{CA12EEA8-9FC2-436B-8063-9585C3973BEB}"/>
              </a:ext>
            </a:extLst>
          </p:cNvPr>
          <p:cNvSpPr>
            <a:spLocks/>
          </p:cNvSpPr>
          <p:nvPr/>
        </p:nvSpPr>
        <p:spPr bwMode="auto">
          <a:xfrm>
            <a:off x="5879573" y="2979706"/>
            <a:ext cx="4647340" cy="47895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18" grpId="0"/>
      <p:bldP spid="28" grpId="0" animBg="1"/>
      <p:bldP spid="28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44" grpId="0" animBg="1"/>
      <p:bldP spid="4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6D1C-B86D-4AA1-9DC1-3268DD68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of A Single Arc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9E7FD-B154-42A0-AF47-995D519444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2"/>
                <a:ext cx="11379200" cy="81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Revise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removes values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without support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9E7FD-B154-42A0-AF47-995D519444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2"/>
                <a:ext cx="11379200" cy="812798"/>
              </a:xfrm>
              <a:blipFill>
                <a:blip r:embed="rId4"/>
                <a:stretch>
                  <a:fillRect t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4DFADCA-A95C-4971-BED8-AC26BECD2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2362200"/>
            <a:ext cx="6763694" cy="3972479"/>
          </a:xfrm>
          <a:prstGeom prst="rect">
            <a:avLst/>
          </a:prstGeom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2DFECE7A-D68F-4AA9-A573-AA5037F73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573309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https://www.cs.upc.edu/~erodri/webpage/cps/cps.html</a:t>
            </a:r>
          </a:p>
        </p:txBody>
      </p:sp>
    </p:spTree>
    <p:extLst>
      <p:ext uri="{BB962C8B-B14F-4D97-AF65-F5344CB8AC3E}">
        <p14:creationId xmlns:p14="http://schemas.microsoft.com/office/powerpoint/2010/main" val="1310435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sp>
        <p:nvSpPr>
          <p:cNvPr id="927757" name="Freeform 13"/>
          <p:cNvSpPr>
            <a:spLocks/>
          </p:cNvSpPr>
          <p:nvPr/>
        </p:nvSpPr>
        <p:spPr bwMode="auto">
          <a:xfrm>
            <a:off x="8991600" y="3114279"/>
            <a:ext cx="1162050" cy="253568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4161699" y="3115970"/>
            <a:ext cx="2139800" cy="28983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533792" y="3690206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0587371F-4817-4C32-91A8-2628B35AF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661747"/>
            <a:ext cx="2144697" cy="2945529"/>
          </a:xfrm>
          <a:prstGeom prst="rect">
            <a:avLst/>
          </a:prstGeom>
        </p:spPr>
      </p:pic>
      <p:graphicFrame>
        <p:nvGraphicFramePr>
          <p:cNvPr id="19" name="Table 23">
            <a:extLst>
              <a:ext uri="{FF2B5EF4-FFF2-40B4-BE49-F238E27FC236}">
                <a16:creationId xmlns:a16="http://schemas.microsoft.com/office/drawing/2014/main" id="{182DE730-3467-4D83-BDD8-3DD9732BA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224295"/>
              </p:ext>
            </p:extLst>
          </p:nvPr>
        </p:nvGraphicFramePr>
        <p:xfrm>
          <a:off x="2853602" y="2242621"/>
          <a:ext cx="85851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49115845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270780908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538481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37193741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175003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66664869"/>
                    </a:ext>
                  </a:extLst>
                </a:gridCol>
                <a:gridCol w="953910">
                  <a:extLst>
                    <a:ext uri="{9D8B030D-6E8A-4147-A177-3AD203B41FA5}">
                      <a16:colId xmlns:a16="http://schemas.microsoft.com/office/drawing/2014/main" val="42196092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1755715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8326065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926434781"/>
                    </a:ext>
                  </a:extLst>
                </a:gridCol>
                <a:gridCol w="953910">
                  <a:extLst>
                    <a:ext uri="{9D8B030D-6E8A-4147-A177-3AD203B41FA5}">
                      <a16:colId xmlns:a16="http://schemas.microsoft.com/office/drawing/2014/main" val="33568735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39621587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17613544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4793586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2481765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0252792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4362599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13570429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4855660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5798678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96184273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8720460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Vạn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Hòa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Vĩnh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Diên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Nha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Trang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Lâm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ơ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Ranh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Tr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ư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ờng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976199"/>
                  </a:ext>
                </a:extLst>
              </a:tr>
            </a:tbl>
          </a:graphicData>
        </a:graphic>
      </p:graphicFrame>
      <p:sp>
        <p:nvSpPr>
          <p:cNvPr id="20" name="Freeform 16">
            <a:extLst>
              <a:ext uri="{FF2B5EF4-FFF2-40B4-BE49-F238E27FC236}">
                <a16:creationId xmlns:a16="http://schemas.microsoft.com/office/drawing/2014/main" id="{C8BAC0B5-CF60-4253-8230-63A7EB82C87B}"/>
              </a:ext>
            </a:extLst>
          </p:cNvPr>
          <p:cNvSpPr>
            <a:spLocks/>
          </p:cNvSpPr>
          <p:nvPr/>
        </p:nvSpPr>
        <p:spPr bwMode="auto">
          <a:xfrm flipH="1">
            <a:off x="7962900" y="3139164"/>
            <a:ext cx="1142999" cy="28983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8D6CEF09-DFD1-47C6-9A8B-2C7A0E8CDCB9}"/>
              </a:ext>
            </a:extLst>
          </p:cNvPr>
          <p:cNvSpPr>
            <a:spLocks/>
          </p:cNvSpPr>
          <p:nvPr/>
        </p:nvSpPr>
        <p:spPr bwMode="auto">
          <a:xfrm>
            <a:off x="8013700" y="3078011"/>
            <a:ext cx="1143000" cy="28983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graphicFrame>
        <p:nvGraphicFramePr>
          <p:cNvPr id="22" name="Table 23">
            <a:extLst>
              <a:ext uri="{FF2B5EF4-FFF2-40B4-BE49-F238E27FC236}">
                <a16:creationId xmlns:a16="http://schemas.microsoft.com/office/drawing/2014/main" id="{69F418C7-2ABC-43A7-96E5-422E1E7D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566357"/>
              </p:ext>
            </p:extLst>
          </p:nvPr>
        </p:nvGraphicFramePr>
        <p:xfrm>
          <a:off x="9522705" y="2613461"/>
          <a:ext cx="31797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F41B347-7A34-497D-AA44-A1EEF8B1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00520"/>
              </p:ext>
            </p:extLst>
          </p:nvPr>
        </p:nvGraphicFramePr>
        <p:xfrm>
          <a:off x="8902230" y="2613461"/>
          <a:ext cx="31797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7" grpId="2" animBg="1"/>
      <p:bldP spid="927757" grpId="3" animBg="1"/>
      <p:bldP spid="927761" grpId="0" animBg="1"/>
      <p:bldP spid="20" grpId="0" animBg="1"/>
      <p:bldP spid="20" grpId="1" animBg="1"/>
      <p:bldP spid="21" grpId="0" animBg="1"/>
      <p:bldP spid="2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2D8447-5ABF-47B5-9ED4-0EBA008E3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0" y="1981200"/>
            <a:ext cx="11860280" cy="3553321"/>
          </a:xfrm>
          <a:prstGeom prst="rect">
            <a:avLst/>
          </a:prstGeom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133DA5A4-C488-43B4-BC26-C3B8D22C5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65860" y="6573309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https://www.cs.upc.edu/~erodri/webpage/cps/cps.html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4354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eaLnBrk="1" hangingPunct="1"/>
            <a:endParaRPr lang="en-US" sz="2800" dirty="0"/>
          </a:p>
          <a:p>
            <a:r>
              <a:rPr lang="en-US" sz="2800" i="1" dirty="0"/>
              <a:t>Filtering: Can we detect inevitable failure early?</a:t>
            </a:r>
          </a:p>
          <a:p>
            <a:pPr marL="457165" lvl="1" indent="0" eaLnBrk="1" hangingPunct="1">
              <a:buNone/>
            </a:pPr>
            <a:endParaRPr lang="en-US" sz="2400" dirty="0"/>
          </a:p>
          <a:p>
            <a:pPr eaLnBrk="1" hangingPunct="1"/>
            <a:r>
              <a:rPr lang="en-US" sz="2800" b="1" dirty="0"/>
              <a:t>Ordering:</a:t>
            </a:r>
          </a:p>
          <a:p>
            <a:pPr lvl="1" eaLnBrk="1" hangingPunct="1"/>
            <a:r>
              <a:rPr lang="en-US" sz="2400" b="1" dirty="0"/>
              <a:t>Which variable should be assigned next?</a:t>
            </a:r>
          </a:p>
          <a:p>
            <a:pPr lvl="1" eaLnBrk="1" hangingPunct="1"/>
            <a:r>
              <a:rPr lang="en-US" sz="2400" b="1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1033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96598" y="11176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F7E6B07-9D7C-4B1D-8AE0-A4829C27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26562"/>
            <a:ext cx="1906900" cy="261893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6B735E9-4E04-423C-8E24-ACFFB27EC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51963"/>
            <a:ext cx="1890371" cy="259623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E92AD4-A1B7-4534-B0D2-98935608D155}"/>
              </a:ext>
            </a:extLst>
          </p:cNvPr>
          <p:cNvCxnSpPr>
            <a:cxnSpLocks/>
          </p:cNvCxnSpPr>
          <p:nvPr/>
        </p:nvCxnSpPr>
        <p:spPr>
          <a:xfrm>
            <a:off x="2529019" y="3435805"/>
            <a:ext cx="5375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BF95B3A-FFF4-4CDE-B389-61DECFBCE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328" y="2051963"/>
            <a:ext cx="1890371" cy="25962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93BCE0-800F-4CC0-A0BE-3489823C38CF}"/>
              </a:ext>
            </a:extLst>
          </p:cNvPr>
          <p:cNvCxnSpPr>
            <a:cxnSpLocks/>
          </p:cNvCxnSpPr>
          <p:nvPr/>
        </p:nvCxnSpPr>
        <p:spPr>
          <a:xfrm>
            <a:off x="5742992" y="3428999"/>
            <a:ext cx="5375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26ABDE-70D1-4FF8-AAE2-C85B8455B808}"/>
              </a:ext>
            </a:extLst>
          </p:cNvPr>
          <p:cNvCxnSpPr>
            <a:cxnSpLocks/>
          </p:cNvCxnSpPr>
          <p:nvPr/>
        </p:nvCxnSpPr>
        <p:spPr>
          <a:xfrm>
            <a:off x="8935706" y="3435804"/>
            <a:ext cx="53755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5A9D107-5B12-4898-BCD4-97A5E99B8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296" y="2051963"/>
            <a:ext cx="1890370" cy="2596237"/>
          </a:xfrm>
          <a:prstGeom prst="rect">
            <a:avLst/>
          </a:prstGeom>
        </p:spPr>
      </p:pic>
      <p:graphicFrame>
        <p:nvGraphicFramePr>
          <p:cNvPr id="18" name="Table 23">
            <a:extLst>
              <a:ext uri="{FF2B5EF4-FFF2-40B4-BE49-F238E27FC236}">
                <a16:creationId xmlns:a16="http://schemas.microsoft.com/office/drawing/2014/main" id="{360A7316-C86B-4B22-B089-F798A548F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873837"/>
              </p:ext>
            </p:extLst>
          </p:nvPr>
        </p:nvGraphicFramePr>
        <p:xfrm>
          <a:off x="1924819" y="4944189"/>
          <a:ext cx="8585190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49115845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270780908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538481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37193741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175003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66664869"/>
                    </a:ext>
                  </a:extLst>
                </a:gridCol>
                <a:gridCol w="953910">
                  <a:extLst>
                    <a:ext uri="{9D8B030D-6E8A-4147-A177-3AD203B41FA5}">
                      <a16:colId xmlns:a16="http://schemas.microsoft.com/office/drawing/2014/main" val="42196092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1755715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8326065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92643478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68735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8144969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81275071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39621587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17613544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4793586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2481765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0252792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4362599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13570429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4855660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5798678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96184273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8720460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Vạn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Hòa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Vĩnh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Diên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Nha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Trang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Lâm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ơ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Ranh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Tr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ư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ờng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11050"/>
                  </a:ext>
                </a:extLst>
              </a:tr>
              <a:tr h="117712">
                <a:tc gridSpan="25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91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976199"/>
                  </a:ext>
                </a:extLst>
              </a:tr>
              <a:tr h="112632">
                <a:tc gridSpan="25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30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57581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CA620EF4-6297-4876-9122-026FEB492945}"/>
              </a:ext>
            </a:extLst>
          </p:cNvPr>
          <p:cNvSpPr/>
          <p:nvPr/>
        </p:nvSpPr>
        <p:spPr>
          <a:xfrm>
            <a:off x="1784353" y="4894565"/>
            <a:ext cx="8866119" cy="220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3C9AB2-D318-4B03-8188-619CE2873A50}"/>
              </a:ext>
            </a:extLst>
          </p:cNvPr>
          <p:cNvSpPr/>
          <p:nvPr/>
        </p:nvSpPr>
        <p:spPr>
          <a:xfrm>
            <a:off x="1847490" y="6298976"/>
            <a:ext cx="8866119" cy="816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7A37E6-0253-4D25-AED3-C028A0C9A2F1}"/>
              </a:ext>
            </a:extLst>
          </p:cNvPr>
          <p:cNvSpPr/>
          <p:nvPr/>
        </p:nvSpPr>
        <p:spPr>
          <a:xfrm>
            <a:off x="1784354" y="5743082"/>
            <a:ext cx="8866119" cy="145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2286000"/>
            <a:ext cx="5301081" cy="253999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0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11506200" cy="1625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 </a:t>
            </a:r>
            <a:br>
              <a:rPr lang="en-US" sz="2400" i="1" dirty="0"/>
            </a:br>
            <a:r>
              <a:rPr lang="en-US" sz="2400" i="1" dirty="0"/>
              <a:t>(i.e.,</a:t>
            </a:r>
            <a:r>
              <a:rPr lang="en-US" sz="2400" dirty="0"/>
              <a:t> the one that rules out the fewest values in the remaining variables).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C8E752-66A2-4853-97DD-F03E9C0FC192}"/>
              </a:ext>
            </a:extLst>
          </p:cNvPr>
          <p:cNvCxnSpPr>
            <a:cxnSpLocks/>
          </p:cNvCxnSpPr>
          <p:nvPr/>
        </p:nvCxnSpPr>
        <p:spPr>
          <a:xfrm flipV="1">
            <a:off x="8374738" y="2894330"/>
            <a:ext cx="1156350" cy="708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B64ED7-86F2-48E3-A489-65782B49F721}"/>
              </a:ext>
            </a:extLst>
          </p:cNvPr>
          <p:cNvCxnSpPr>
            <a:cxnSpLocks/>
          </p:cNvCxnSpPr>
          <p:nvPr/>
        </p:nvCxnSpPr>
        <p:spPr>
          <a:xfrm>
            <a:off x="8382000" y="3929874"/>
            <a:ext cx="1149088" cy="995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9787194E-71E2-4679-8FED-8C96E390E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41" y="2222976"/>
            <a:ext cx="1890371" cy="2596238"/>
          </a:xfrm>
          <a:prstGeom prst="rect">
            <a:avLst/>
          </a:prstGeom>
        </p:spPr>
      </p:pic>
      <p:graphicFrame>
        <p:nvGraphicFramePr>
          <p:cNvPr id="26" name="Table 23">
            <a:extLst>
              <a:ext uri="{FF2B5EF4-FFF2-40B4-BE49-F238E27FC236}">
                <a16:creationId xmlns:a16="http://schemas.microsoft.com/office/drawing/2014/main" id="{62ECAA4B-BA23-49A3-929C-F471699B4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02593"/>
              </p:ext>
            </p:extLst>
          </p:nvPr>
        </p:nvGraphicFramePr>
        <p:xfrm>
          <a:off x="152400" y="4916886"/>
          <a:ext cx="8585190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49115845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270780908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53848196"/>
                    </a:ext>
                  </a:extLst>
                </a:gridCol>
                <a:gridCol w="953910">
                  <a:extLst>
                    <a:ext uri="{9D8B030D-6E8A-4147-A177-3AD203B41FA5}">
                      <a16:colId xmlns:a16="http://schemas.microsoft.com/office/drawing/2014/main" val="1371937413"/>
                    </a:ext>
                  </a:extLst>
                </a:gridCol>
                <a:gridCol w="953910">
                  <a:extLst>
                    <a:ext uri="{9D8B030D-6E8A-4147-A177-3AD203B41FA5}">
                      <a16:colId xmlns:a16="http://schemas.microsoft.com/office/drawing/2014/main" val="42196092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1755715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8326065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92643478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68735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8144969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81275071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39621587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17613544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4793586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2481765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0252792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4362599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13570429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4855660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5798678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96184273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8720460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Vạn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Hòa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Vĩnh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Diên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Nha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Trang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Lâm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ơ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Ranh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Tr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ư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ờng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976199"/>
                  </a:ext>
                </a:extLst>
              </a:tr>
              <a:tr h="112632">
                <a:tc gridSpan="23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30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57581"/>
                  </a:ext>
                </a:extLst>
              </a:tr>
              <a:tr h="81834">
                <a:tc gridSpan="23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98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217443"/>
                  </a:ext>
                </a:extLst>
              </a:tr>
            </a:tbl>
          </a:graphicData>
        </a:graphic>
      </p:graphicFrame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BA7D4C06-D206-45E5-9470-A9BB25A29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54" y="1265297"/>
            <a:ext cx="1890371" cy="2596238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D04127F7-8507-49E9-97B4-1F98481D6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54" y="4090535"/>
            <a:ext cx="1890371" cy="25962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CDD2303-10FF-48A1-A4E8-139EAED71794}"/>
              </a:ext>
            </a:extLst>
          </p:cNvPr>
          <p:cNvSpPr/>
          <p:nvPr/>
        </p:nvSpPr>
        <p:spPr>
          <a:xfrm>
            <a:off x="86794" y="6280430"/>
            <a:ext cx="8866119" cy="220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078692-D5BA-406B-A8D8-6B60D2C701CA}"/>
              </a:ext>
            </a:extLst>
          </p:cNvPr>
          <p:cNvSpPr/>
          <p:nvPr/>
        </p:nvSpPr>
        <p:spPr>
          <a:xfrm>
            <a:off x="86793" y="5748985"/>
            <a:ext cx="8866119" cy="2218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Question mark">
            <a:extLst>
              <a:ext uri="{FF2B5EF4-FFF2-40B4-BE49-F238E27FC236}">
                <a16:creationId xmlns:a16="http://schemas.microsoft.com/office/drawing/2014/main" id="{C0834ADF-B5D1-413B-892D-122A2414B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3082" y="5745351"/>
            <a:ext cx="914400" cy="9144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120EDD7-781A-4AD3-8522-A5C877819357}"/>
              </a:ext>
            </a:extLst>
          </p:cNvPr>
          <p:cNvSpPr/>
          <p:nvPr/>
        </p:nvSpPr>
        <p:spPr>
          <a:xfrm>
            <a:off x="9531088" y="4009232"/>
            <a:ext cx="2660912" cy="2848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C985793-3E67-44D0-9AC6-3A765B04B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13" y="1325689"/>
            <a:ext cx="2305487" cy="316636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A83E52-2EAA-45B3-86AF-19BA0C0DA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68" y="1325689"/>
            <a:ext cx="2305487" cy="31663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04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eaLnBrk="1" hangingPunct="1"/>
            <a:endParaRPr lang="en-US" sz="2800" dirty="0"/>
          </a:p>
          <a:p>
            <a:r>
              <a:rPr lang="en-US" sz="2800" i="1" dirty="0"/>
              <a:t>Filtering: Can we detect inevitable failure early?</a:t>
            </a:r>
          </a:p>
          <a:p>
            <a:pPr marL="457165" lvl="1" indent="0" eaLnBrk="1" hangingPunct="1">
              <a:buNone/>
            </a:pPr>
            <a:endParaRPr lang="en-US" sz="2400" dirty="0"/>
          </a:p>
          <a:p>
            <a:pPr eaLnBrk="1" hangingPunct="1"/>
            <a:r>
              <a:rPr lang="en-US" sz="2800" i="1" dirty="0"/>
              <a:t>Ordering:</a:t>
            </a:r>
          </a:p>
          <a:p>
            <a:pPr lvl="1" eaLnBrk="1" hangingPunct="1"/>
            <a:r>
              <a:rPr lang="en-US" sz="2400" i="1" dirty="0"/>
              <a:t>Which variable should be assigned next?</a:t>
            </a:r>
          </a:p>
          <a:p>
            <a:pPr lvl="1" eaLnBrk="1" hangingPunct="1"/>
            <a:r>
              <a:rPr lang="en-US" sz="2400" i="1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b="1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03133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0042-9E78-4175-A2B8-4ADB85F4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Tree-Structured CSPs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308AEFC-4B97-4AC2-8342-3C4FEE2DF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1676399"/>
            <a:ext cx="6334161" cy="465908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806F18-80D7-4B75-AB08-F269A73DE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1546671"/>
            <a:ext cx="2628089" cy="491854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A63B311-71AF-4E3F-8D26-F5F819544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7600" y="2209800"/>
            <a:ext cx="4086225" cy="3305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12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3F48-675D-4909-8C50-B7B7F9A5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8D3071-0A3F-4372-92ED-3F66FFF816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constraint satisfaction problem (CSP) is a tuple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is the set of </a:t>
                </a:r>
                <a:r>
                  <a:rPr lang="en-US" sz="3200" dirty="0">
                    <a:solidFill>
                      <a:srgbClr val="FF0000"/>
                    </a:solidFill>
                  </a:rPr>
                  <a:t>variables</a:t>
                </a:r>
                <a:r>
                  <a:rPr lang="en-US" sz="32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is the set of </a:t>
                </a:r>
                <a:r>
                  <a:rPr lang="en-US" sz="3200" dirty="0">
                    <a:solidFill>
                      <a:srgbClr val="FF0000"/>
                    </a:solidFill>
                  </a:rPr>
                  <a:t>domains</a:t>
                </a:r>
                <a:r>
                  <a:rPr lang="en-US" sz="32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is a set of </a:t>
                </a:r>
                <a:r>
                  <a:rPr lang="en-US" sz="3200" dirty="0">
                    <a:solidFill>
                      <a:srgbClr val="FF0000"/>
                    </a:solidFill>
                  </a:rPr>
                  <a:t>constraints</a:t>
                </a:r>
                <a:r>
                  <a:rPr lang="en-US" sz="3200" dirty="0"/>
                  <a:t>.</a:t>
                </a: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CSP where:</a:t>
                </a:r>
              </a:p>
              <a:p>
                <a:pPr lvl="1"/>
                <a:r>
                  <a:rPr lang="en-US" sz="3200" dirty="0"/>
                  <a:t>Variables are: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3200" dirty="0"/>
              </a:p>
              <a:p>
                <a:pPr lvl="1"/>
                <a:r>
                  <a:rPr lang="en-US" sz="3200" dirty="0"/>
                  <a:t>Domains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sz="3200" dirty="0"/>
              </a:p>
              <a:p>
                <a:pPr lvl="1"/>
                <a:r>
                  <a:rPr lang="en-US" sz="3200" dirty="0"/>
                  <a:t>There is a single constraint: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8D3071-0A3F-4372-92ED-3F66FFF816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3" t="-1546" r="-1125" b="-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8">
            <a:extLst>
              <a:ext uri="{FF2B5EF4-FFF2-40B4-BE49-F238E27FC236}">
                <a16:creationId xmlns:a16="http://schemas.microsoft.com/office/drawing/2014/main" id="{212DA5C9-F54C-42F4-9466-A98208E6F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573309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https://www.cs.upc.edu/~erodri/webpage/cps/cps.html</a:t>
            </a:r>
          </a:p>
        </p:txBody>
      </p:sp>
    </p:spTree>
    <p:extLst>
      <p:ext uri="{BB962C8B-B14F-4D97-AF65-F5344CB8AC3E}">
        <p14:creationId xmlns:p14="http://schemas.microsoft.com/office/powerpoint/2010/main" val="1362862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Structure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48768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3948795-C29C-415A-A693-615E5B66D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440" y="1116013"/>
            <a:ext cx="5172075" cy="33051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0E19AB-EE7F-4012-9B30-C188DD1DF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39" y="1116012"/>
            <a:ext cx="5172075" cy="33051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225EC17-578E-4D20-AA5F-FCED1B3B7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4200" y="1116012"/>
            <a:ext cx="5172075" cy="33051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7908C9-AD14-4BA5-A296-132679CF762D}"/>
              </a:ext>
            </a:extLst>
          </p:cNvPr>
          <p:cNvCxnSpPr/>
          <p:nvPr/>
        </p:nvCxnSpPr>
        <p:spPr>
          <a:xfrm>
            <a:off x="5791200" y="3124200"/>
            <a:ext cx="1143000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045256" y="46482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073917" y="46482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935127" y="46482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83554E1A-C564-4EB8-B861-1132D557FF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6800" y="1117600"/>
            <a:ext cx="1899905" cy="121412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9A72663-67D6-4B6F-A665-F0EDE031A1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35" y="3200400"/>
            <a:ext cx="1907855" cy="1219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0FEC6CA-FFD6-43D0-863B-3E37C1C603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1200" y="3210560"/>
            <a:ext cx="1907855" cy="12192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1070F0F-8F0D-43FE-9965-E09630F460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5052" y="3210560"/>
            <a:ext cx="1907856" cy="1219201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87AD51D-5FED-44FA-9E0B-F7812F8215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6911" y="3175001"/>
            <a:ext cx="1907855" cy="12192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73CEF57-C393-40E7-9097-AD00814D2A5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20763" y="3210560"/>
            <a:ext cx="1907855" cy="12192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405AC6-01C8-4691-A759-5185BF4B3D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72302" y="3200400"/>
            <a:ext cx="1907855" cy="12192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358A643-52D5-4EAD-AF09-A990543A54D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415" y="5321630"/>
            <a:ext cx="1886785" cy="120573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4C4979E-61AE-4E30-A34D-C866EEED261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61843" y="5302527"/>
            <a:ext cx="1946568" cy="124393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23C8844A-BDF1-4BD6-BF0E-C49962DF43C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45696" y="5302527"/>
            <a:ext cx="1946568" cy="124393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9BBF72-02C3-4310-847A-4EB876C9D474}"/>
              </a:ext>
            </a:extLst>
          </p:cNvPr>
          <p:cNvCxnSpPr/>
          <p:nvPr/>
        </p:nvCxnSpPr>
        <p:spPr>
          <a:xfrm>
            <a:off x="10956243" y="4667303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7EA757-6FF6-41B0-843C-A26EC237AD5A}"/>
              </a:ext>
            </a:extLst>
          </p:cNvPr>
          <p:cNvCxnSpPr/>
          <p:nvPr/>
        </p:nvCxnSpPr>
        <p:spPr>
          <a:xfrm>
            <a:off x="6984904" y="4667303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89E70C2-ACED-4C34-BEF9-ABC55DCA259A}"/>
              </a:ext>
            </a:extLst>
          </p:cNvPr>
          <p:cNvCxnSpPr/>
          <p:nvPr/>
        </p:nvCxnSpPr>
        <p:spPr>
          <a:xfrm>
            <a:off x="8846114" y="4667303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>
            <a:extLst>
              <a:ext uri="{FF2B5EF4-FFF2-40B4-BE49-F238E27FC236}">
                <a16:creationId xmlns:a16="http://schemas.microsoft.com/office/drawing/2014/main" id="{61122AD9-60A2-433D-AA77-082D95402DF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05402" y="5340733"/>
            <a:ext cx="1886785" cy="120573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CC92F49-C40E-4F2F-87FF-56028319E10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72830" y="5321630"/>
            <a:ext cx="1946568" cy="124393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C1C0B649-70E3-4626-BE7A-1608821141C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56683" y="5321630"/>
            <a:ext cx="1946568" cy="1243939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9BB49C-0250-4D37-9478-F7DA762CA551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400" y="2331720"/>
            <a:ext cx="4150353" cy="7167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45DB351-9497-46C3-8B4A-2A85A3ECABD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826753" y="2331720"/>
            <a:ext cx="4841247" cy="6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0F4CF0-4BEC-4675-AB5B-BD27917FD540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3048000" y="2331720"/>
            <a:ext cx="2778753" cy="7167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649677E-BBD7-481F-968F-B674174C3A69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988553" y="2331720"/>
            <a:ext cx="838200" cy="6817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02AC5B0-8287-4F37-B123-FA6A24F8131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826753" y="2331720"/>
            <a:ext cx="1122041" cy="6817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F272EA-CB4F-4FBA-85EE-8A16FCFF56CD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826753" y="2331720"/>
            <a:ext cx="3019361" cy="66040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9">
            <a:extLst>
              <a:ext uri="{FF2B5EF4-FFF2-40B4-BE49-F238E27FC236}">
                <a16:creationId xmlns:a16="http://schemas.microsoft.com/office/drawing/2014/main" id="{71C048A7-DD57-4B4B-A6E0-AFAF3FD10DFB}"/>
              </a:ext>
            </a:extLst>
          </p:cNvPr>
          <p:cNvSpPr/>
          <p:nvPr/>
        </p:nvSpPr>
        <p:spPr>
          <a:xfrm>
            <a:off x="457200" y="1166854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</a:p>
        </p:txBody>
      </p:sp>
      <p:sp>
        <p:nvSpPr>
          <p:cNvPr id="36" name="Rounded Rectangle 40">
            <a:extLst>
              <a:ext uri="{FF2B5EF4-FFF2-40B4-BE49-F238E27FC236}">
                <a16:creationId xmlns:a16="http://schemas.microsoft.com/office/drawing/2014/main" id="{A4658C43-EA66-4635-9E21-406725D599B2}"/>
              </a:ext>
            </a:extLst>
          </p:cNvPr>
          <p:cNvSpPr/>
          <p:nvPr/>
        </p:nvSpPr>
        <p:spPr>
          <a:xfrm>
            <a:off x="437511" y="2039621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</a:p>
        </p:txBody>
      </p:sp>
      <p:sp>
        <p:nvSpPr>
          <p:cNvPr id="38" name="Rounded Rectangle 41">
            <a:extLst>
              <a:ext uri="{FF2B5EF4-FFF2-40B4-BE49-F238E27FC236}">
                <a16:creationId xmlns:a16="http://schemas.microsoft.com/office/drawing/2014/main" id="{9FB2DAA8-EE7D-44E8-A2A8-96F06C1016F7}"/>
              </a:ext>
            </a:extLst>
          </p:cNvPr>
          <p:cNvSpPr/>
          <p:nvPr/>
        </p:nvSpPr>
        <p:spPr>
          <a:xfrm>
            <a:off x="9474376" y="142969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</a:p>
        </p:txBody>
      </p:sp>
      <p:sp>
        <p:nvSpPr>
          <p:cNvPr id="40" name="Rounded Rectangle 42">
            <a:extLst>
              <a:ext uri="{FF2B5EF4-FFF2-40B4-BE49-F238E27FC236}">
                <a16:creationId xmlns:a16="http://schemas.microsoft.com/office/drawing/2014/main" id="{9EB9861C-FA65-4654-A3FE-EE21B722AA48}"/>
              </a:ext>
            </a:extLst>
          </p:cNvPr>
          <p:cNvSpPr/>
          <p:nvPr/>
        </p:nvSpPr>
        <p:spPr>
          <a:xfrm>
            <a:off x="457200" y="20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80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A4BB-47AC-49E4-BA6A-CDC22FEF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7CD67A-DC78-4C1F-8DAE-D0D35769D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1800" y="1553394"/>
            <a:ext cx="4491211" cy="2870073"/>
          </a:xfrm>
          <a:prstGeom prst="rect">
            <a:avLst/>
          </a:prstGeom>
        </p:spPr>
      </p:pic>
      <p:graphicFrame>
        <p:nvGraphicFramePr>
          <p:cNvPr id="6" name="Table 23">
            <a:extLst>
              <a:ext uri="{FF2B5EF4-FFF2-40B4-BE49-F238E27FC236}">
                <a16:creationId xmlns:a16="http://schemas.microsoft.com/office/drawing/2014/main" id="{01A45E2B-9995-4606-AD55-92613D36C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9705"/>
              </p:ext>
            </p:extLst>
          </p:nvPr>
        </p:nvGraphicFramePr>
        <p:xfrm>
          <a:off x="1803405" y="4876800"/>
          <a:ext cx="858519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49115845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270780908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538481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37193741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175003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66664869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196092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509956599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21202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1755715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8326065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92643478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68735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8144969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81275071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39621587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17613544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4793586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2481765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0252792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4362599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13570429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4855660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5798678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96184273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8720460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Vạn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Hòa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Vĩnh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Diên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Nha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Trang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Lâm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ơ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Ranh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Tr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ư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ờng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  <a:tr h="96520">
                <a:tc gridSpan="27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30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700592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C13BF4FA-E811-4520-B29F-A7B60E9E2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50" y="1452158"/>
            <a:ext cx="4541366" cy="29021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600F-099E-468F-B0FA-6127E9636F42}"/>
              </a:ext>
            </a:extLst>
          </p:cNvPr>
          <p:cNvSpPr/>
          <p:nvPr/>
        </p:nvSpPr>
        <p:spPr>
          <a:xfrm>
            <a:off x="1485900" y="5682920"/>
            <a:ext cx="9220200" cy="1880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B82B50-FE21-49B1-BE25-F74F86DF80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650" y="1453123"/>
            <a:ext cx="4541366" cy="2902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51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A4BB-47AC-49E4-BA6A-CDC22FEF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Tree-Structured CSP</a:t>
            </a:r>
          </a:p>
        </p:txBody>
      </p:sp>
      <p:graphicFrame>
        <p:nvGraphicFramePr>
          <p:cNvPr id="6" name="Table 23">
            <a:extLst>
              <a:ext uri="{FF2B5EF4-FFF2-40B4-BE49-F238E27FC236}">
                <a16:creationId xmlns:a16="http://schemas.microsoft.com/office/drawing/2014/main" id="{01A45E2B-9995-4606-AD55-92613D36C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88295"/>
              </p:ext>
            </p:extLst>
          </p:nvPr>
        </p:nvGraphicFramePr>
        <p:xfrm>
          <a:off x="3234270" y="3911600"/>
          <a:ext cx="5723460" cy="87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49115845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270780908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538481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37193741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175003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66664869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196092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509956599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21202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68735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8144969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81275071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2481765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0252792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4362599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13570429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4855660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579867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Vạn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Hòa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Nha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Trang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Vĩnh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ơ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Ranh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8813"/>
                  </a:ext>
                </a:extLst>
              </a:tr>
              <a:tr h="96520">
                <a:tc gridSpan="18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30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700592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F2B1F646-5AA6-4659-8B33-477E5EE94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1905000"/>
            <a:ext cx="9753600" cy="1083733"/>
          </a:xfrm>
          <a:prstGeom prst="rect">
            <a:avLst/>
          </a:prstGeom>
        </p:spPr>
      </p:pic>
      <p:graphicFrame>
        <p:nvGraphicFramePr>
          <p:cNvPr id="10" name="Table 23">
            <a:extLst>
              <a:ext uri="{FF2B5EF4-FFF2-40B4-BE49-F238E27FC236}">
                <a16:creationId xmlns:a16="http://schemas.microsoft.com/office/drawing/2014/main" id="{F42A2364-977E-4C38-9F8A-A73104F92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257635"/>
              </p:ext>
            </p:extLst>
          </p:nvPr>
        </p:nvGraphicFramePr>
        <p:xfrm>
          <a:off x="3557415" y="4409440"/>
          <a:ext cx="31797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  <p:sp>
        <p:nvSpPr>
          <p:cNvPr id="11" name="Freeform 13">
            <a:extLst>
              <a:ext uri="{FF2B5EF4-FFF2-40B4-BE49-F238E27FC236}">
                <a16:creationId xmlns:a16="http://schemas.microsoft.com/office/drawing/2014/main" id="{A913B1D8-0720-4DE8-BC29-B61722D04F74}"/>
              </a:ext>
            </a:extLst>
          </p:cNvPr>
          <p:cNvSpPr>
            <a:spLocks/>
          </p:cNvSpPr>
          <p:nvPr/>
        </p:nvSpPr>
        <p:spPr bwMode="auto">
          <a:xfrm flipH="1">
            <a:off x="8305800" y="3061974"/>
            <a:ext cx="1886507" cy="245352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86595E66-FFCC-43DF-B4C7-1EBFA0959E73}"/>
              </a:ext>
            </a:extLst>
          </p:cNvPr>
          <p:cNvSpPr>
            <a:spLocks/>
          </p:cNvSpPr>
          <p:nvPr/>
        </p:nvSpPr>
        <p:spPr bwMode="auto">
          <a:xfrm flipH="1">
            <a:off x="6553200" y="3061974"/>
            <a:ext cx="1886507" cy="245352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DBD7242-5868-4EC4-8B4D-69EC4AB82B9B}"/>
              </a:ext>
            </a:extLst>
          </p:cNvPr>
          <p:cNvSpPr>
            <a:spLocks/>
          </p:cNvSpPr>
          <p:nvPr/>
        </p:nvSpPr>
        <p:spPr bwMode="auto">
          <a:xfrm flipH="1">
            <a:off x="3505199" y="3061974"/>
            <a:ext cx="2971800" cy="245352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graphicFrame>
        <p:nvGraphicFramePr>
          <p:cNvPr id="15" name="Table 23">
            <a:extLst>
              <a:ext uri="{FF2B5EF4-FFF2-40B4-BE49-F238E27FC236}">
                <a16:creationId xmlns:a16="http://schemas.microsoft.com/office/drawing/2014/main" id="{F703E797-403E-4949-B60A-3DF394920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05796"/>
              </p:ext>
            </p:extLst>
          </p:nvPr>
        </p:nvGraphicFramePr>
        <p:xfrm>
          <a:off x="4834470" y="4409440"/>
          <a:ext cx="31797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  <p:sp>
        <p:nvSpPr>
          <p:cNvPr id="16" name="Freeform 13">
            <a:extLst>
              <a:ext uri="{FF2B5EF4-FFF2-40B4-BE49-F238E27FC236}">
                <a16:creationId xmlns:a16="http://schemas.microsoft.com/office/drawing/2014/main" id="{E184BC62-C388-4F68-A29A-5ACEC9C13DFE}"/>
              </a:ext>
            </a:extLst>
          </p:cNvPr>
          <p:cNvSpPr>
            <a:spLocks/>
          </p:cNvSpPr>
          <p:nvPr/>
        </p:nvSpPr>
        <p:spPr bwMode="auto">
          <a:xfrm flipH="1">
            <a:off x="1542491" y="3061974"/>
            <a:ext cx="1886507" cy="245352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4A9DE41-9374-4AF2-959C-EFDD395B5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5867" y="5809644"/>
            <a:ext cx="7800975" cy="8667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9A833AC-8847-4AA9-A2C4-73EAF1F60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9831" y="5809643"/>
            <a:ext cx="7800975" cy="8667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789F29D-C8FF-4875-AA99-2DB8C004E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5867" y="5800329"/>
            <a:ext cx="7800975" cy="86677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FF73A2C-1BD3-43A5-B529-702983BDD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8881" y="5809554"/>
            <a:ext cx="7800975" cy="8667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96F662-6165-4211-8076-C0F931387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7931" y="5838825"/>
            <a:ext cx="7800975" cy="86677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36AD634-CB67-4FED-8021-B8AB56E113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56981" y="5792575"/>
            <a:ext cx="7800975" cy="8667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56B5F7-0190-4BC2-B6A7-AD3984ED1D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42845" y="5799033"/>
            <a:ext cx="7800975" cy="866775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3C4723A9-C252-4245-91AE-C8F0BA38C4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176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Remove-Inconsistency(Parent(X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1200" dirty="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CC558601-3BB8-42DA-923A-9F976E50A7BC}"/>
              </a:ext>
            </a:extLst>
          </p:cNvPr>
          <p:cNvSpPr>
            <a:spLocks/>
          </p:cNvSpPr>
          <p:nvPr/>
        </p:nvSpPr>
        <p:spPr bwMode="auto">
          <a:xfrm flipH="1">
            <a:off x="3557415" y="2975779"/>
            <a:ext cx="1546857" cy="28983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2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23" grpId="0" animBg="1"/>
      <p:bldP spid="23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A4BB-47AC-49E4-BA6A-CDC22FEF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Tree-Structured CSP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4A9DE41-9374-4AF2-959C-EFDD395B5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5867" y="5308973"/>
            <a:ext cx="7800975" cy="8667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9A833AC-8847-4AA9-A2C4-73EAF1F60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9831" y="5308972"/>
            <a:ext cx="7800975" cy="8667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789F29D-C8FF-4875-AA99-2DB8C004E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5867" y="5299658"/>
            <a:ext cx="7800975" cy="86677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FF73A2C-1BD3-43A5-B529-702983BDD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8881" y="5308883"/>
            <a:ext cx="7800975" cy="8667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96F662-6165-4211-8076-C0F931387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7931" y="5338154"/>
            <a:ext cx="7800975" cy="86677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36AD634-CB67-4FED-8021-B8AB56E113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56981" y="5291904"/>
            <a:ext cx="7800975" cy="8667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56B5F7-0190-4BC2-B6A7-AD3984ED1D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42845" y="5298362"/>
            <a:ext cx="7800975" cy="8667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4AE41AB-C4C1-4754-BB6D-E10B21F50A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48000" y="1295400"/>
            <a:ext cx="5172075" cy="33051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7825932-7B9C-4332-99FA-88FF75580C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47999" y="1284879"/>
            <a:ext cx="5172075" cy="3305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306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4-Queens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03DAF51-37C2-4526-ACFA-D621259C2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75687"/>
              </p:ext>
            </p:extLst>
          </p:nvPr>
        </p:nvGraphicFramePr>
        <p:xfrm>
          <a:off x="838200" y="1485900"/>
          <a:ext cx="143760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01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6906C90-40E5-478F-8E1B-8383ECE7A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03824"/>
              </p:ext>
            </p:extLst>
          </p:nvPr>
        </p:nvGraphicFramePr>
        <p:xfrm>
          <a:off x="3352800" y="1485900"/>
          <a:ext cx="143760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01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10257C3-139D-4563-89E3-84098EB1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264266"/>
              </p:ext>
            </p:extLst>
          </p:nvPr>
        </p:nvGraphicFramePr>
        <p:xfrm>
          <a:off x="5867400" y="1485900"/>
          <a:ext cx="143760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01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BA31904-543A-4481-8C13-F7BC45EAB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62208"/>
              </p:ext>
            </p:extLst>
          </p:nvPr>
        </p:nvGraphicFramePr>
        <p:xfrm>
          <a:off x="8382000" y="1485900"/>
          <a:ext cx="143760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01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3A744D2-FBEF-4FA8-A147-51E586A61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95159"/>
              </p:ext>
            </p:extLst>
          </p:nvPr>
        </p:nvGraphicFramePr>
        <p:xfrm>
          <a:off x="8382000" y="4114800"/>
          <a:ext cx="143760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01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4C6E1C1-7F03-4F08-90E6-B5462A047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326385"/>
              </p:ext>
            </p:extLst>
          </p:nvPr>
        </p:nvGraphicFramePr>
        <p:xfrm>
          <a:off x="5867400" y="4114800"/>
          <a:ext cx="143760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01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B15F9D-6F0B-49AD-96E9-DA8E9914D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882059"/>
              </p:ext>
            </p:extLst>
          </p:nvPr>
        </p:nvGraphicFramePr>
        <p:xfrm>
          <a:off x="3352800" y="4114800"/>
          <a:ext cx="143760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01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3E67BF-D2C0-4DAB-8B02-1286C005F173}"/>
              </a:ext>
            </a:extLst>
          </p:cNvPr>
          <p:cNvCxnSpPr/>
          <p:nvPr/>
        </p:nvCxnSpPr>
        <p:spPr>
          <a:xfrm>
            <a:off x="2514600" y="2209800"/>
            <a:ext cx="685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4607DA-062F-462E-AFC5-2C9F4B246CBC}"/>
              </a:ext>
            </a:extLst>
          </p:cNvPr>
          <p:cNvCxnSpPr/>
          <p:nvPr/>
        </p:nvCxnSpPr>
        <p:spPr>
          <a:xfrm>
            <a:off x="4953000" y="2219325"/>
            <a:ext cx="685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83D4DC-E39A-4525-AF22-970486C9E8C3}"/>
              </a:ext>
            </a:extLst>
          </p:cNvPr>
          <p:cNvCxnSpPr/>
          <p:nvPr/>
        </p:nvCxnSpPr>
        <p:spPr>
          <a:xfrm>
            <a:off x="7543800" y="2200275"/>
            <a:ext cx="685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74FB16-D444-4697-AC1F-BF6F621C0D3D}"/>
              </a:ext>
            </a:extLst>
          </p:cNvPr>
          <p:cNvCxnSpPr>
            <a:cxnSpLocks/>
          </p:cNvCxnSpPr>
          <p:nvPr/>
        </p:nvCxnSpPr>
        <p:spPr>
          <a:xfrm>
            <a:off x="9119852" y="3200400"/>
            <a:ext cx="0" cy="581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FA89A-CFBB-4F3F-9519-307375A30257}"/>
              </a:ext>
            </a:extLst>
          </p:cNvPr>
          <p:cNvCxnSpPr>
            <a:cxnSpLocks/>
          </p:cNvCxnSpPr>
          <p:nvPr/>
        </p:nvCxnSpPr>
        <p:spPr>
          <a:xfrm flipH="1">
            <a:off x="7543800" y="4838700"/>
            <a:ext cx="6477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2BD9CE-BCBA-4389-9A8C-15BB920EA248}"/>
              </a:ext>
            </a:extLst>
          </p:cNvPr>
          <p:cNvCxnSpPr>
            <a:cxnSpLocks/>
          </p:cNvCxnSpPr>
          <p:nvPr/>
        </p:nvCxnSpPr>
        <p:spPr>
          <a:xfrm flipH="1">
            <a:off x="4991100" y="4838700"/>
            <a:ext cx="6477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C87DD27-3ADD-4DC0-A3F4-115007A74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031058"/>
              </p:ext>
            </p:extLst>
          </p:nvPr>
        </p:nvGraphicFramePr>
        <p:xfrm>
          <a:off x="838200" y="1485900"/>
          <a:ext cx="143760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01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C3AF6FC-452D-4E38-925A-3E1868E33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468852"/>
              </p:ext>
            </p:extLst>
          </p:nvPr>
        </p:nvGraphicFramePr>
        <p:xfrm>
          <a:off x="5867400" y="1485900"/>
          <a:ext cx="143760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01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B11B229-79BC-47DB-9FA8-01E8989AF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09834"/>
              </p:ext>
            </p:extLst>
          </p:nvPr>
        </p:nvGraphicFramePr>
        <p:xfrm>
          <a:off x="8382000" y="4114800"/>
          <a:ext cx="143760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01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359401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98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8" name="Picture 4" descr="Danh sách các chành xe từ TPHCM đi 6 tỉnh miền Đông Nam bộ - VẢI ...">
            <a:extLst>
              <a:ext uri="{FF2B5EF4-FFF2-40B4-BE49-F238E27FC236}">
                <a16:creationId xmlns:a16="http://schemas.microsoft.com/office/drawing/2014/main" id="{29D1A654-079B-4AD6-9C2C-1B381821F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88222"/>
            <a:ext cx="41338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531AF62-6A65-488B-B887-5B92D225A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5443" y="2122086"/>
            <a:ext cx="704288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57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7326" y="2514600"/>
            <a:ext cx="6274674" cy="27893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</a:t>
            </a:r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  <a:p>
            <a:pPr eaLnBrk="1" hangingPunct="1"/>
            <a:r>
              <a:rPr lang="en-US" sz="2400" dirty="0"/>
              <a:t>Pretty much unavoidable when the state is “yourself”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93AC-8610-5B4E-96D3-54285DFB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F6A86-B35D-4843-8CC8-EABE4692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283BB-5494-3948-A05A-6F3C50CA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876300"/>
            <a:ext cx="12103100" cy="5105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877415-BA48-7149-84F7-8EC98F3B3369}"/>
              </a:ext>
            </a:extLst>
          </p:cNvPr>
          <p:cNvSpPr/>
          <p:nvPr/>
        </p:nvSpPr>
        <p:spPr>
          <a:xfrm>
            <a:off x="1371600" y="3733800"/>
            <a:ext cx="6705600" cy="5334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104D6-4234-894F-B799-A58C12EDDFB1}"/>
              </a:ext>
            </a:extLst>
          </p:cNvPr>
          <p:cNvSpPr/>
          <p:nvPr/>
        </p:nvSpPr>
        <p:spPr>
          <a:xfrm>
            <a:off x="1371600" y="4245429"/>
            <a:ext cx="9677400" cy="5334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87731D-BBD7-B145-ABB7-251B104EEEAC}"/>
              </a:ext>
            </a:extLst>
          </p:cNvPr>
          <p:cNvSpPr/>
          <p:nvPr/>
        </p:nvSpPr>
        <p:spPr>
          <a:xfrm>
            <a:off x="1371600" y="4618492"/>
            <a:ext cx="2895600" cy="5334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58D5D1-41FF-5543-881A-C2296F8AE343}"/>
              </a:ext>
            </a:extLst>
          </p:cNvPr>
          <p:cNvSpPr/>
          <p:nvPr/>
        </p:nvSpPr>
        <p:spPr>
          <a:xfrm>
            <a:off x="4093029" y="4252686"/>
            <a:ext cx="435428" cy="493485"/>
          </a:xfrm>
          <a:prstGeom prst="rect">
            <a:avLst/>
          </a:prstGeom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265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Quiz</a:t>
            </a:r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21423475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838199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67</a:t>
            </a:fld>
            <a:endParaRPr lang="en-US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D07B84-7351-704F-BD6F-FD2CC11E413A}"/>
              </a:ext>
            </a:extLst>
          </p:cNvPr>
          <p:cNvSpPr/>
          <p:nvPr/>
        </p:nvSpPr>
        <p:spPr>
          <a:xfrm>
            <a:off x="1447800" y="4692644"/>
            <a:ext cx="3200400" cy="56515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65A7-887A-0F4E-89C6-CC8E96C94347}"/>
              </a:ext>
            </a:extLst>
          </p:cNvPr>
          <p:cNvSpPr/>
          <p:nvPr/>
        </p:nvSpPr>
        <p:spPr>
          <a:xfrm>
            <a:off x="1514928" y="5257800"/>
            <a:ext cx="4581071" cy="3048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C5E8D-8C5B-234C-94DF-E4FA2583F173}"/>
              </a:ext>
            </a:extLst>
          </p:cNvPr>
          <p:cNvSpPr/>
          <p:nvPr/>
        </p:nvSpPr>
        <p:spPr>
          <a:xfrm>
            <a:off x="1514929" y="5562600"/>
            <a:ext cx="3819072" cy="3048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E8A0CD-E4EB-F343-9E3A-BE3C2FCFFD08}"/>
              </a:ext>
            </a:extLst>
          </p:cNvPr>
          <p:cNvSpPr/>
          <p:nvPr/>
        </p:nvSpPr>
        <p:spPr>
          <a:xfrm>
            <a:off x="1514929" y="5841099"/>
            <a:ext cx="4581070" cy="656542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86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 (Boltzmann):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“Slowly enough” may mean exponentially slowly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Random restart </a:t>
            </a:r>
            <a:r>
              <a:rPr lang="en-US" sz="2400" dirty="0" err="1"/>
              <a:t>hillclimbing</a:t>
            </a:r>
            <a:r>
              <a:rPr lang="en-US" sz="2400" dirty="0"/>
              <a:t> also converges to optimal state…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7087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</a:t>
            </a:r>
            <a:r>
              <a:rPr lang="en-US" sz="2000" dirty="0" err="1"/>
              <a:t>pairwise</a:t>
            </a:r>
            <a:r>
              <a:rPr lang="en-US" sz="2000" dirty="0"/>
              <a:t> crossover operators, with optional mutation to give variety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88686" y="1117600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B0E19F-441D-46BF-9C64-1BD6C63C1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7032" y="4067476"/>
            <a:ext cx="704288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68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Why 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wouldn’t it make sense?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4" name="Picture 4" descr="Danh sách các chành xe từ TPHCM đi 6 tỉnh miền Đông Nam bộ - VẢI ...">
            <a:extLst>
              <a:ext uri="{FF2B5EF4-FFF2-40B4-BE49-F238E27FC236}">
                <a16:creationId xmlns:a16="http://schemas.microsoft.com/office/drawing/2014/main" id="{745532CE-2836-482B-A78A-E68AE2C0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88222"/>
            <a:ext cx="41338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3CE6B78-EE53-4B47-BDE5-61D529959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5443" y="2122086"/>
            <a:ext cx="704288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1000" y="1371600"/>
                <a:ext cx="6705600" cy="4724400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Variables: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𝐻𝐶𝑀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eaLnBrk="1" hangingPunct="1">
                  <a:lnSpc>
                    <a:spcPct val="80000"/>
                  </a:lnSpc>
                </a:pPr>
                <a:endParaRPr lang="en-US" sz="2400" dirty="0"/>
              </a:p>
              <a:p>
                <a:pPr>
                  <a:lnSpc>
                    <a:spcPct val="80000"/>
                  </a:lnSpc>
                </a:pPr>
                <a:r>
                  <a:rPr lang="en-US" sz="2400" dirty="0"/>
                  <a:t>Domains: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{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green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𝑙𝑢𝑒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eaLnBrk="1" hangingPunct="1">
                  <a:lnSpc>
                    <a:spcPct val="80000"/>
                  </a:lnSpc>
                </a:pPr>
                <a:endParaRPr lang="en-US" sz="2400" dirty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Constraints: adjacent regions must have different colors</a:t>
                </a:r>
              </a:p>
              <a:p>
                <a:pPr lvl="1">
                  <a:lnSpc>
                    <a:spcPct val="80000"/>
                  </a:lnSpc>
                </a:pPr>
                <a:endParaRPr lang="en-US" sz="2000" dirty="0"/>
              </a:p>
              <a:p>
                <a:pPr lvl="1">
                  <a:lnSpc>
                    <a:spcPct val="80000"/>
                  </a:lnSpc>
                </a:pPr>
                <a:endParaRPr lang="en-US" sz="2000" dirty="0"/>
              </a:p>
              <a:p>
                <a:pPr lvl="1">
                  <a:lnSpc>
                    <a:spcPct val="80000"/>
                  </a:lnSpc>
                </a:pPr>
                <a:endParaRPr lang="en-US" sz="2400" dirty="0"/>
              </a:p>
              <a:p>
                <a:pPr lvl="1">
                  <a:lnSpc>
                    <a:spcPct val="80000"/>
                  </a:lnSpc>
                </a:pPr>
                <a:endParaRPr lang="en-US" sz="2000" dirty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Solutions are assignments satisfying all constraints, e.g.: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2400" dirty="0"/>
              </a:p>
              <a:p>
                <a:pPr eaLnBrk="1" hangingPunct="1">
                  <a:lnSpc>
                    <a:spcPct val="80000"/>
                  </a:lnSpc>
                  <a:buFont typeface="Wingdings" pitchFamily="2" charset="2"/>
                  <a:buNone/>
                </a:pPr>
                <a:r>
                  <a:rPr lang="en-US" sz="2400" dirty="0"/>
                  <a:t> 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71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6705600" cy="4724400"/>
              </a:xfrm>
              <a:blipFill>
                <a:blip r:embed="rId2"/>
                <a:stretch>
                  <a:fillRect l="-1273" t="-2452" r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13925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 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E962182-9965-499D-976B-C09E0C973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5200" y="1393524"/>
            <a:ext cx="4479130" cy="179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AB7C2F-8DCA-4AC6-9814-FF2FD0744DCA}"/>
                  </a:ext>
                </a:extLst>
              </p:cNvPr>
              <p:cNvSpPr/>
              <p:nvPr/>
            </p:nvSpPr>
            <p:spPr>
              <a:xfrm>
                <a:off x="2312507" y="3644135"/>
                <a:ext cx="1370953" cy="313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𝐻𝐶𝑀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AB7C2F-8DCA-4AC6-9814-FF2FD0744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507" y="3644135"/>
                <a:ext cx="1370953" cy="313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DEF7007-48D4-40F1-AB18-2FD75DC4735F}"/>
                  </a:ext>
                </a:extLst>
              </p:cNvPr>
              <p:cNvSpPr/>
              <p:nvPr/>
            </p:nvSpPr>
            <p:spPr>
              <a:xfrm>
                <a:off x="2171700" y="4234285"/>
                <a:ext cx="4521366" cy="313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𝐻𝐶𝑀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DEF7007-48D4-40F1-AB18-2FD75DC47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4234285"/>
                <a:ext cx="4521366" cy="313932"/>
              </a:xfrm>
              <a:prstGeom prst="rect">
                <a:avLst/>
              </a:prstGeom>
              <a:blipFill>
                <a:blip r:embed="rId7"/>
                <a:stretch>
                  <a:fillRect t="-3922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FA873C0-8767-4EB4-86DA-2D952449D7F7}"/>
                  </a:ext>
                </a:extLst>
              </p:cNvPr>
              <p:cNvSpPr/>
              <p:nvPr/>
            </p:nvSpPr>
            <p:spPr>
              <a:xfrm>
                <a:off x="1125774" y="5670726"/>
                <a:ext cx="452136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𝐻𝐶𝑀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FA873C0-8767-4EB4-86DA-2D952449D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74" y="5670726"/>
                <a:ext cx="4521366" cy="535531"/>
              </a:xfrm>
              <a:prstGeom prst="rect">
                <a:avLst/>
              </a:prstGeom>
              <a:blipFill>
                <a:blip r:embed="rId8"/>
                <a:stretch>
                  <a:fillRect t="-227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" grpId="0"/>
      <p:bldP spid="19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4|29|40.1|13|10.3|1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5.5|2.8|1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40.8|43.1|7.2|1.5|13|28.3|15.6|1.8|3.2|3.4|1.5|1.4|1.3|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9|27.9|13.3|42.4|12|35.8|5.4|11.1|12.1|75.3|18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|7.5|42.7|7.4|35.7|17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|8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9|11.8|2.8|27.8|23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4|15.8|9.9|4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3|29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|7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1|87|2.8|15.3|57.7|13.6|0.8|1.4|14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5.7|2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2|53.1|21.3|14.4|27.8|6.1|8.7|18.6|10.9|2.7|32.8|9.5|6.2|4.7|4.9|4.4|3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5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35806</TotalTime>
  <Words>3104</Words>
  <Application>Microsoft Office PowerPoint</Application>
  <PresentationFormat>Widescreen</PresentationFormat>
  <Paragraphs>800</Paragraphs>
  <Slides>70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Bahnschrift Light</vt:lpstr>
      <vt:lpstr>Calibri</vt:lpstr>
      <vt:lpstr>Cambria Math</vt:lpstr>
      <vt:lpstr>Symbol</vt:lpstr>
      <vt:lpstr>Times New Roman</vt:lpstr>
      <vt:lpstr>Wingdings</vt:lpstr>
      <vt:lpstr>dan-berkeley-nlp-v1</vt:lpstr>
      <vt:lpstr>CS 106: Artificial Intelligence </vt:lpstr>
      <vt:lpstr>What is Search For?</vt:lpstr>
      <vt:lpstr>Constraint Satisfaction Problems</vt:lpstr>
      <vt:lpstr>Constraint Satisfaction Problems</vt:lpstr>
      <vt:lpstr>Constraint Satisfaction Problems</vt:lpstr>
      <vt:lpstr>Constraint Graphs</vt:lpstr>
      <vt:lpstr>Constraint Graphs</vt:lpstr>
      <vt:lpstr>CSP Examples</vt:lpstr>
      <vt:lpstr>Example: Map Coloring</vt:lpstr>
      <vt:lpstr>Example: N-Queens</vt:lpstr>
      <vt:lpstr>Example: Sudoku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BFS?</vt:lpstr>
      <vt:lpstr>DFS?</vt:lpstr>
      <vt:lpstr>Backtracking Search</vt:lpstr>
      <vt:lpstr>Backtracking Search</vt:lpstr>
      <vt:lpstr>Backtracking Example</vt:lpstr>
      <vt:lpstr>Map Coloring with Backtracking</vt:lpstr>
      <vt:lpstr>Map Coloring with Backtracking</vt:lpstr>
      <vt:lpstr>Backtracking Example</vt:lpstr>
      <vt:lpstr>Backtracking Search</vt:lpstr>
      <vt:lpstr>Improving Backtracking</vt:lpstr>
      <vt:lpstr>Filtering</vt:lpstr>
      <vt:lpstr>Filtering: Forward Checking</vt:lpstr>
      <vt:lpstr>Filtering: Forward Checking</vt:lpstr>
      <vt:lpstr>Filtering: Constraint Propagation</vt:lpstr>
      <vt:lpstr>Consistency of A Single Arc</vt:lpstr>
      <vt:lpstr>Consistency of A Single Arc</vt:lpstr>
      <vt:lpstr>Arc Consistency of an Entire CSP</vt:lpstr>
      <vt:lpstr>Enforcing Arc Consistency in a CSP</vt:lpstr>
      <vt:lpstr>Limitations of Arc Consistency</vt:lpstr>
      <vt:lpstr>K-Consistency</vt:lpstr>
      <vt:lpstr>Improving Backtracking</vt:lpstr>
      <vt:lpstr>Ordering</vt:lpstr>
      <vt:lpstr>Ordering: Minimum Remaining Values</vt:lpstr>
      <vt:lpstr>Ordering: Minimum Remaining Values</vt:lpstr>
      <vt:lpstr>Ordering: Least Constraining Value</vt:lpstr>
      <vt:lpstr>Ordering: Least Constraining Value</vt:lpstr>
      <vt:lpstr>Improving Backtracking</vt:lpstr>
      <vt:lpstr>Structure</vt:lpstr>
      <vt:lpstr>Problem Structure</vt:lpstr>
      <vt:lpstr>Tree-Structured CSPs</vt:lpstr>
      <vt:lpstr>Tree-Structured CSPs</vt:lpstr>
      <vt:lpstr>Improving Structure</vt:lpstr>
      <vt:lpstr>Nearly Tree-Structured CSPs</vt:lpstr>
      <vt:lpstr>Cutset Conditioning</vt:lpstr>
      <vt:lpstr>Cutset Conditioning</vt:lpstr>
      <vt:lpstr>Tree-Structured CSP</vt:lpstr>
      <vt:lpstr>Tree-Structured CSP</vt:lpstr>
      <vt:lpstr>Iterative Improvement</vt:lpstr>
      <vt:lpstr>Iterative Algorithms for CSPs</vt:lpstr>
      <vt:lpstr>Example: 4-Queens</vt:lpstr>
      <vt:lpstr>Performance of Min-Conflicts</vt:lpstr>
      <vt:lpstr>Summary: CSPs</vt:lpstr>
      <vt:lpstr>Local Search</vt:lpstr>
      <vt:lpstr>Local Search</vt:lpstr>
      <vt:lpstr>Hill Climbing</vt:lpstr>
      <vt:lpstr>Hill Climbing</vt:lpstr>
      <vt:lpstr>Hill Climbing Diagram</vt:lpstr>
      <vt:lpstr>Hill Climbing Quiz</vt:lpstr>
      <vt:lpstr>Simulated Annealing</vt:lpstr>
      <vt:lpstr>Simulated Annealing</vt:lpstr>
      <vt:lpstr>Genetic Algorithms</vt:lpstr>
      <vt:lpstr>Example: N-Queens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Lương Ngọc Hoàng</cp:lastModifiedBy>
  <cp:revision>2255</cp:revision>
  <cp:lastPrinted>2014-01-30T19:57:00Z</cp:lastPrinted>
  <dcterms:created xsi:type="dcterms:W3CDTF">2004-08-27T04:16:05Z</dcterms:created>
  <dcterms:modified xsi:type="dcterms:W3CDTF">2024-04-13T08:20:57Z</dcterms:modified>
</cp:coreProperties>
</file>